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315" r:id="rId3"/>
    <p:sldId id="305" r:id="rId4"/>
    <p:sldId id="257" r:id="rId5"/>
    <p:sldId id="368" r:id="rId6"/>
    <p:sldId id="372" r:id="rId7"/>
    <p:sldId id="369" r:id="rId8"/>
    <p:sldId id="370" r:id="rId9"/>
    <p:sldId id="371" r:id="rId10"/>
    <p:sldId id="373" r:id="rId11"/>
    <p:sldId id="374" r:id="rId12"/>
    <p:sldId id="375" r:id="rId13"/>
    <p:sldId id="377" r:id="rId14"/>
    <p:sldId id="358" r:id="rId15"/>
    <p:sldId id="359" r:id="rId16"/>
    <p:sldId id="360" r:id="rId17"/>
    <p:sldId id="361" r:id="rId18"/>
    <p:sldId id="34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717" autoAdjust="0"/>
  </p:normalViewPr>
  <p:slideViewPr>
    <p:cSldViewPr snapToGrid="0" snapToObjects="1">
      <p:cViewPr varScale="1">
        <p:scale>
          <a:sx n="109" d="100"/>
          <a:sy n="109" d="100"/>
        </p:scale>
        <p:origin x="1704" y="108"/>
      </p:cViewPr>
      <p:guideLst>
        <p:guide orient="horz" pos="2160"/>
        <p:guide pos="2880"/>
      </p:guideLst>
    </p:cSldViewPr>
  </p:slideViewPr>
  <p:outlineViewPr>
    <p:cViewPr>
      <p:scale>
        <a:sx n="33" d="100"/>
        <a:sy n="33" d="100"/>
      </p:scale>
      <p:origin x="0" y="-3226"/>
    </p:cViewPr>
  </p:outlineViewPr>
  <p:notesTextViewPr>
    <p:cViewPr>
      <p:scale>
        <a:sx n="100" d="100"/>
        <a:sy n="100" d="100"/>
      </p:scale>
      <p:origin x="0" y="0"/>
    </p:cViewPr>
  </p:notesTextViewPr>
  <p:sorterViewPr>
    <p:cViewPr>
      <p:scale>
        <a:sx n="100" d="100"/>
        <a:sy n="100" d="100"/>
      </p:scale>
      <p:origin x="0" y="-5962"/>
    </p:cViewPr>
  </p:sorter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asdfghjj</a:t>
            </a:r>
            <a:endParaRPr lang="tr-T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D7F84C-E742-4268-AFEE-AFDE428647D6}" type="datetimeFigureOut">
              <a:rPr lang="tr-TR" smtClean="0"/>
              <a:t>2.04.2019</a:t>
            </a:fld>
            <a:endParaRPr lang="tr-T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892A7D-7BA6-44B8-AA11-A80539C56D5D}" type="slidenum">
              <a:rPr lang="tr-TR" smtClean="0"/>
              <a:t>‹#›</a:t>
            </a:fld>
            <a:endParaRPr lang="tr-TR"/>
          </a:p>
        </p:txBody>
      </p:sp>
    </p:spTree>
    <p:extLst>
      <p:ext uri="{BB962C8B-B14F-4D97-AF65-F5344CB8AC3E}">
        <p14:creationId xmlns:p14="http://schemas.microsoft.com/office/powerpoint/2010/main" val="32688830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asdfghjj</a:t>
            </a:r>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87E9DF-8622-4AC9-9266-61619072040B}" type="datetimeFigureOut">
              <a:rPr lang="tr-TR" smtClean="0"/>
              <a:t>2.04.2019</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12B85-D5CA-4A86-BD26-2732F1F25BB6}" type="slidenum">
              <a:rPr lang="tr-TR" smtClean="0"/>
              <a:t>‹#›</a:t>
            </a:fld>
            <a:endParaRPr lang="tr-TR"/>
          </a:p>
        </p:txBody>
      </p:sp>
    </p:spTree>
    <p:extLst>
      <p:ext uri="{BB962C8B-B14F-4D97-AF65-F5344CB8AC3E}">
        <p14:creationId xmlns:p14="http://schemas.microsoft.com/office/powerpoint/2010/main" val="404100362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Tree>
    <p:extLst>
      <p:ext uri="{BB962C8B-B14F-4D97-AF65-F5344CB8AC3E}">
        <p14:creationId xmlns:p14="http://schemas.microsoft.com/office/powerpoint/2010/main" val="416192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72099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kapak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896532" y="1842564"/>
            <a:ext cx="5350935" cy="1470025"/>
          </a:xfrm>
        </p:spPr>
        <p:txBody>
          <a:bodyPr>
            <a:normAutofit/>
          </a:bodyPr>
          <a:lstStyle>
            <a:lvl1pPr algn="ctr">
              <a:defRPr sz="3200"/>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Subtitle 2"/>
          <p:cNvSpPr>
            <a:spLocks noGrp="1"/>
          </p:cNvSpPr>
          <p:nvPr>
            <p:ph type="subTitle" idx="1"/>
          </p:nvPr>
        </p:nvSpPr>
        <p:spPr>
          <a:xfrm>
            <a:off x="1896532" y="3378210"/>
            <a:ext cx="5350935" cy="109219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subtitle</a:t>
            </a:r>
            <a:r>
              <a:rPr lang="tr-TR" dirty="0" smtClean="0"/>
              <a:t> </a:t>
            </a:r>
            <a:r>
              <a:rPr lang="tr-TR" dirty="0" err="1" smtClean="0"/>
              <a:t>style</a:t>
            </a:r>
            <a:endParaRPr lang="en-US" dirty="0"/>
          </a:p>
        </p:txBody>
      </p:sp>
      <p:sp>
        <p:nvSpPr>
          <p:cNvPr id="4" name="Date Placeholder 3"/>
          <p:cNvSpPr>
            <a:spLocks noGrp="1"/>
          </p:cNvSpPr>
          <p:nvPr>
            <p:ph type="dt" sz="half" idx="10"/>
          </p:nvPr>
        </p:nvSpPr>
        <p:spPr/>
        <p:txBody>
          <a:bodyPr/>
          <a:lstStyle/>
          <a:p>
            <a:fld id="{8C2B05AA-E229-4E73-AB77-BDF298BB68F6}" type="datetime1">
              <a:rPr lang="en-US" smtClean="0"/>
              <a:t>4/2/2019</a:t>
            </a:fld>
            <a:endParaRPr lang="en-US"/>
          </a:p>
        </p:txBody>
      </p:sp>
      <p:sp>
        <p:nvSpPr>
          <p:cNvPr id="5" name="Footer Placeholder 4"/>
          <p:cNvSpPr>
            <a:spLocks noGrp="1"/>
          </p:cNvSpPr>
          <p:nvPr>
            <p:ph type="ftr" sz="quarter" idx="11"/>
          </p:nvPr>
        </p:nvSpPr>
        <p:spPr/>
        <p:txBody>
          <a:bodyPr/>
          <a:lstStyle/>
          <a:p>
            <a:r>
              <a:rPr lang="en-US" smtClean="0"/>
              <a:t>A0.3</a:t>
            </a:r>
            <a:endParaRPr lang="en-US"/>
          </a:p>
        </p:txBody>
      </p:sp>
      <p:sp>
        <p:nvSpPr>
          <p:cNvPr id="6" name="Slide Number Placeholder 5"/>
          <p:cNvSpPr>
            <a:spLocks noGrp="1"/>
          </p:cNvSpPr>
          <p:nvPr>
            <p:ph type="sldNum" sz="quarter" idx="12"/>
          </p:nvPr>
        </p:nvSpPr>
        <p:spPr/>
        <p:txBody>
          <a:bodyPr/>
          <a:lstStyle/>
          <a:p>
            <a:fld id="{221F8894-E99A-C24B-9F27-2643E2117A13}" type="slidenum">
              <a:rPr lang="en-US" smtClean="0"/>
              <a:t>‹#›</a:t>
            </a:fld>
            <a:endParaRPr lang="en-US"/>
          </a:p>
        </p:txBody>
      </p:sp>
    </p:spTree>
    <p:extLst>
      <p:ext uri="{BB962C8B-B14F-4D97-AF65-F5344CB8AC3E}">
        <p14:creationId xmlns:p14="http://schemas.microsoft.com/office/powerpoint/2010/main" val="178844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54BF0D4-4FCB-4A6C-B085-64A87CD77363}" type="datetime1">
              <a:rPr lang="en-US" smtClean="0"/>
              <a:t>4/2/2019</a:t>
            </a:fld>
            <a:endParaRPr lang="en-US"/>
          </a:p>
        </p:txBody>
      </p:sp>
      <p:sp>
        <p:nvSpPr>
          <p:cNvPr id="5" name="Footer Placeholder 4"/>
          <p:cNvSpPr>
            <a:spLocks noGrp="1"/>
          </p:cNvSpPr>
          <p:nvPr>
            <p:ph type="ftr" sz="quarter" idx="11"/>
          </p:nvPr>
        </p:nvSpPr>
        <p:spPr/>
        <p:txBody>
          <a:bodyPr/>
          <a:lstStyle/>
          <a:p>
            <a:r>
              <a:rPr lang="en-US" smtClean="0"/>
              <a:t>A0.3</a:t>
            </a:r>
            <a:endParaRPr lang="en-US"/>
          </a:p>
        </p:txBody>
      </p:sp>
      <p:sp>
        <p:nvSpPr>
          <p:cNvPr id="6" name="Slide Number Placeholder 5"/>
          <p:cNvSpPr>
            <a:spLocks noGrp="1"/>
          </p:cNvSpPr>
          <p:nvPr>
            <p:ph type="sldNum" sz="quarter" idx="12"/>
          </p:nvPr>
        </p:nvSpPr>
        <p:spPr/>
        <p:txBody>
          <a:bodyPr/>
          <a:lstStyle/>
          <a:p>
            <a:fld id="{221F8894-E99A-C24B-9F27-2643E2117A13}" type="slidenum">
              <a:rPr lang="en-US" smtClean="0"/>
              <a:t>‹#›</a:t>
            </a:fld>
            <a:endParaRPr lang="en-US"/>
          </a:p>
        </p:txBody>
      </p:sp>
    </p:spTree>
    <p:extLst>
      <p:ext uri="{BB962C8B-B14F-4D97-AF65-F5344CB8AC3E}">
        <p14:creationId xmlns:p14="http://schemas.microsoft.com/office/powerpoint/2010/main" val="317230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CF7C0502-FCAD-4599-A104-9AFC5267335C}" type="datetime1">
              <a:rPr lang="en-US" smtClean="0"/>
              <a:t>4/2/2019</a:t>
            </a:fld>
            <a:endParaRPr lang="en-US"/>
          </a:p>
        </p:txBody>
      </p:sp>
      <p:sp>
        <p:nvSpPr>
          <p:cNvPr id="5" name="Footer Placeholder 4"/>
          <p:cNvSpPr>
            <a:spLocks noGrp="1"/>
          </p:cNvSpPr>
          <p:nvPr>
            <p:ph type="ftr" sz="quarter" idx="11"/>
          </p:nvPr>
        </p:nvSpPr>
        <p:spPr/>
        <p:txBody>
          <a:bodyPr/>
          <a:lstStyle/>
          <a:p>
            <a:r>
              <a:rPr lang="en-US" smtClean="0"/>
              <a:t>A0.3</a:t>
            </a:r>
            <a:endParaRPr lang="en-US"/>
          </a:p>
        </p:txBody>
      </p:sp>
      <p:sp>
        <p:nvSpPr>
          <p:cNvPr id="6" name="Slide Number Placeholder 5"/>
          <p:cNvSpPr>
            <a:spLocks noGrp="1"/>
          </p:cNvSpPr>
          <p:nvPr>
            <p:ph type="sldNum" sz="quarter" idx="12"/>
          </p:nvPr>
        </p:nvSpPr>
        <p:spPr/>
        <p:txBody>
          <a:bodyPr/>
          <a:lstStyle/>
          <a:p>
            <a:fld id="{221F8894-E99A-C24B-9F27-2643E2117A13}" type="slidenum">
              <a:rPr lang="en-US" smtClean="0"/>
              <a:t>‹#›</a:t>
            </a:fld>
            <a:endParaRPr lang="en-US"/>
          </a:p>
        </p:txBody>
      </p:sp>
    </p:spTree>
    <p:extLst>
      <p:ext uri="{BB962C8B-B14F-4D97-AF65-F5344CB8AC3E}">
        <p14:creationId xmlns:p14="http://schemas.microsoft.com/office/powerpoint/2010/main" val="236927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ic_sayfala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89977A2-E59E-492E-9E42-FDB584AF1B84}" type="datetime1">
              <a:rPr lang="en-US" smtClean="0"/>
              <a:t>4/2/2019</a:t>
            </a:fld>
            <a:endParaRPr lang="en-US"/>
          </a:p>
        </p:txBody>
      </p:sp>
      <p:sp>
        <p:nvSpPr>
          <p:cNvPr id="5" name="Footer Placeholder 4"/>
          <p:cNvSpPr>
            <a:spLocks noGrp="1"/>
          </p:cNvSpPr>
          <p:nvPr>
            <p:ph type="ftr" sz="quarter" idx="11"/>
          </p:nvPr>
        </p:nvSpPr>
        <p:spPr/>
        <p:txBody>
          <a:bodyPr/>
          <a:lstStyle/>
          <a:p>
            <a:r>
              <a:rPr lang="en-US" smtClean="0"/>
              <a:t>A0.3</a:t>
            </a:r>
            <a:endParaRPr lang="en-US"/>
          </a:p>
        </p:txBody>
      </p:sp>
      <p:sp>
        <p:nvSpPr>
          <p:cNvPr id="6" name="Slide Number Placeholder 5"/>
          <p:cNvSpPr>
            <a:spLocks noGrp="1"/>
          </p:cNvSpPr>
          <p:nvPr>
            <p:ph type="sldNum" sz="quarter" idx="12"/>
          </p:nvPr>
        </p:nvSpPr>
        <p:spPr/>
        <p:txBody>
          <a:bodyPr/>
          <a:lstStyle/>
          <a:p>
            <a:fld id="{221F8894-E99A-C24B-9F27-2643E2117A13}" type="slidenum">
              <a:rPr lang="en-US" smtClean="0"/>
              <a:t>‹#›</a:t>
            </a:fld>
            <a:endParaRPr lang="en-US"/>
          </a:p>
        </p:txBody>
      </p:sp>
    </p:spTree>
    <p:extLst>
      <p:ext uri="{BB962C8B-B14F-4D97-AF65-F5344CB8AC3E}">
        <p14:creationId xmlns:p14="http://schemas.microsoft.com/office/powerpoint/2010/main" val="3039491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perato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031999" y="2798234"/>
            <a:ext cx="5080001" cy="1231899"/>
          </a:xfrm>
        </p:spPr>
        <p:txBody>
          <a:bodyPr anchor="t">
            <a:normAutofit/>
          </a:bodyPr>
          <a:lstStyle>
            <a:lvl1pPr algn="l">
              <a:defRPr sz="3200" b="1" cap="all"/>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Text Placeholder 2"/>
          <p:cNvSpPr>
            <a:spLocks noGrp="1"/>
          </p:cNvSpPr>
          <p:nvPr>
            <p:ph type="body" idx="1"/>
          </p:nvPr>
        </p:nvSpPr>
        <p:spPr>
          <a:xfrm>
            <a:off x="2031999" y="2280180"/>
            <a:ext cx="5080001" cy="496887"/>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text</a:t>
            </a:r>
            <a:r>
              <a:rPr lang="tr-TR" dirty="0" smtClean="0"/>
              <a:t> </a:t>
            </a:r>
            <a:r>
              <a:rPr lang="tr-TR" dirty="0" err="1" smtClean="0"/>
              <a:t>styles</a:t>
            </a:r>
            <a:endParaRPr lang="tr-TR" dirty="0" smtClean="0"/>
          </a:p>
        </p:txBody>
      </p:sp>
      <p:sp>
        <p:nvSpPr>
          <p:cNvPr id="4" name="Date Placeholder 3"/>
          <p:cNvSpPr>
            <a:spLocks noGrp="1"/>
          </p:cNvSpPr>
          <p:nvPr>
            <p:ph type="dt" sz="half" idx="10"/>
          </p:nvPr>
        </p:nvSpPr>
        <p:spPr/>
        <p:txBody>
          <a:bodyPr/>
          <a:lstStyle/>
          <a:p>
            <a:fld id="{D68DE903-DA9F-4314-824B-18E4E1C77A58}" type="datetime1">
              <a:rPr lang="en-US" smtClean="0"/>
              <a:t>4/2/2019</a:t>
            </a:fld>
            <a:endParaRPr lang="en-US"/>
          </a:p>
        </p:txBody>
      </p:sp>
      <p:sp>
        <p:nvSpPr>
          <p:cNvPr id="5" name="Footer Placeholder 4"/>
          <p:cNvSpPr>
            <a:spLocks noGrp="1"/>
          </p:cNvSpPr>
          <p:nvPr>
            <p:ph type="ftr" sz="quarter" idx="11"/>
          </p:nvPr>
        </p:nvSpPr>
        <p:spPr/>
        <p:txBody>
          <a:bodyPr/>
          <a:lstStyle/>
          <a:p>
            <a:r>
              <a:rPr lang="en-US" smtClean="0"/>
              <a:t>A0.3</a:t>
            </a:r>
            <a:endParaRPr lang="en-US"/>
          </a:p>
        </p:txBody>
      </p:sp>
      <p:sp>
        <p:nvSpPr>
          <p:cNvPr id="6" name="Slide Number Placeholder 5"/>
          <p:cNvSpPr>
            <a:spLocks noGrp="1"/>
          </p:cNvSpPr>
          <p:nvPr>
            <p:ph type="sldNum" sz="quarter" idx="12"/>
          </p:nvPr>
        </p:nvSpPr>
        <p:spPr/>
        <p:txBody>
          <a:bodyPr/>
          <a:lstStyle/>
          <a:p>
            <a:fld id="{221F8894-E99A-C24B-9F27-2643E2117A13}" type="slidenum">
              <a:rPr lang="en-US" smtClean="0"/>
              <a:t>‹#›</a:t>
            </a:fld>
            <a:endParaRPr lang="en-US"/>
          </a:p>
        </p:txBody>
      </p:sp>
    </p:spTree>
    <p:extLst>
      <p:ext uri="{BB962C8B-B14F-4D97-AF65-F5344CB8AC3E}">
        <p14:creationId xmlns:p14="http://schemas.microsoft.com/office/powerpoint/2010/main" val="183483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B43EAC5D-8845-42A4-9555-F8D1D743882D}" type="datetime1">
              <a:rPr lang="en-US" smtClean="0"/>
              <a:t>4/2/2019</a:t>
            </a:fld>
            <a:endParaRPr lang="en-US"/>
          </a:p>
        </p:txBody>
      </p:sp>
      <p:sp>
        <p:nvSpPr>
          <p:cNvPr id="6" name="Footer Placeholder 5"/>
          <p:cNvSpPr>
            <a:spLocks noGrp="1"/>
          </p:cNvSpPr>
          <p:nvPr>
            <p:ph type="ftr" sz="quarter" idx="11"/>
          </p:nvPr>
        </p:nvSpPr>
        <p:spPr/>
        <p:txBody>
          <a:bodyPr/>
          <a:lstStyle/>
          <a:p>
            <a:r>
              <a:rPr lang="en-US" smtClean="0"/>
              <a:t>A0.3</a:t>
            </a:r>
            <a:endParaRPr lang="en-US"/>
          </a:p>
        </p:txBody>
      </p:sp>
      <p:sp>
        <p:nvSpPr>
          <p:cNvPr id="7" name="Slide Number Placeholder 6"/>
          <p:cNvSpPr>
            <a:spLocks noGrp="1"/>
          </p:cNvSpPr>
          <p:nvPr>
            <p:ph type="sldNum" sz="quarter" idx="12"/>
          </p:nvPr>
        </p:nvSpPr>
        <p:spPr/>
        <p:txBody>
          <a:bodyPr/>
          <a:lstStyle/>
          <a:p>
            <a:fld id="{221F8894-E99A-C24B-9F27-2643E2117A13}" type="slidenum">
              <a:rPr lang="en-US" smtClean="0"/>
              <a:t>‹#›</a:t>
            </a:fld>
            <a:endParaRPr lang="en-US"/>
          </a:p>
        </p:txBody>
      </p:sp>
    </p:spTree>
    <p:extLst>
      <p:ext uri="{BB962C8B-B14F-4D97-AF65-F5344CB8AC3E}">
        <p14:creationId xmlns:p14="http://schemas.microsoft.com/office/powerpoint/2010/main" val="1947822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AB1335A0-A9E8-48DB-B222-BC455BF6E361}" type="datetime1">
              <a:rPr lang="en-US" smtClean="0"/>
              <a:t>4/2/2019</a:t>
            </a:fld>
            <a:endParaRPr lang="en-US"/>
          </a:p>
        </p:txBody>
      </p:sp>
      <p:sp>
        <p:nvSpPr>
          <p:cNvPr id="8" name="Footer Placeholder 7"/>
          <p:cNvSpPr>
            <a:spLocks noGrp="1"/>
          </p:cNvSpPr>
          <p:nvPr>
            <p:ph type="ftr" sz="quarter" idx="11"/>
          </p:nvPr>
        </p:nvSpPr>
        <p:spPr/>
        <p:txBody>
          <a:bodyPr/>
          <a:lstStyle/>
          <a:p>
            <a:r>
              <a:rPr lang="en-US" smtClean="0"/>
              <a:t>A0.3</a:t>
            </a:r>
            <a:endParaRPr lang="en-US"/>
          </a:p>
        </p:txBody>
      </p:sp>
      <p:sp>
        <p:nvSpPr>
          <p:cNvPr id="9" name="Slide Number Placeholder 8"/>
          <p:cNvSpPr>
            <a:spLocks noGrp="1"/>
          </p:cNvSpPr>
          <p:nvPr>
            <p:ph type="sldNum" sz="quarter" idx="12"/>
          </p:nvPr>
        </p:nvSpPr>
        <p:spPr/>
        <p:txBody>
          <a:bodyPr/>
          <a:lstStyle/>
          <a:p>
            <a:fld id="{221F8894-E99A-C24B-9F27-2643E2117A13}" type="slidenum">
              <a:rPr lang="en-US" smtClean="0"/>
              <a:t>‹#›</a:t>
            </a:fld>
            <a:endParaRPr lang="en-US"/>
          </a:p>
        </p:txBody>
      </p:sp>
    </p:spTree>
    <p:extLst>
      <p:ext uri="{BB962C8B-B14F-4D97-AF65-F5344CB8AC3E}">
        <p14:creationId xmlns:p14="http://schemas.microsoft.com/office/powerpoint/2010/main" val="31537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9A7D362C-1AAB-4AEE-8D22-146F47E01F2D}" type="datetime1">
              <a:rPr lang="en-US" smtClean="0"/>
              <a:t>4/2/2019</a:t>
            </a:fld>
            <a:endParaRPr lang="en-US"/>
          </a:p>
        </p:txBody>
      </p:sp>
      <p:sp>
        <p:nvSpPr>
          <p:cNvPr id="4" name="Footer Placeholder 3"/>
          <p:cNvSpPr>
            <a:spLocks noGrp="1"/>
          </p:cNvSpPr>
          <p:nvPr>
            <p:ph type="ftr" sz="quarter" idx="11"/>
          </p:nvPr>
        </p:nvSpPr>
        <p:spPr/>
        <p:txBody>
          <a:bodyPr/>
          <a:lstStyle/>
          <a:p>
            <a:r>
              <a:rPr lang="en-US" smtClean="0"/>
              <a:t>A0.3</a:t>
            </a:r>
            <a:endParaRPr lang="en-US"/>
          </a:p>
        </p:txBody>
      </p:sp>
      <p:sp>
        <p:nvSpPr>
          <p:cNvPr id="5" name="Slide Number Placeholder 4"/>
          <p:cNvSpPr>
            <a:spLocks noGrp="1"/>
          </p:cNvSpPr>
          <p:nvPr>
            <p:ph type="sldNum" sz="quarter" idx="12"/>
          </p:nvPr>
        </p:nvSpPr>
        <p:spPr/>
        <p:txBody>
          <a:bodyPr/>
          <a:lstStyle/>
          <a:p>
            <a:fld id="{221F8894-E99A-C24B-9F27-2643E2117A13}" type="slidenum">
              <a:rPr lang="en-US" smtClean="0"/>
              <a:t>‹#›</a:t>
            </a:fld>
            <a:endParaRPr lang="en-US"/>
          </a:p>
        </p:txBody>
      </p:sp>
    </p:spTree>
    <p:extLst>
      <p:ext uri="{BB962C8B-B14F-4D97-AF65-F5344CB8AC3E}">
        <p14:creationId xmlns:p14="http://schemas.microsoft.com/office/powerpoint/2010/main" val="364416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F2135-A0A7-4D99-A5CB-DBEDD48C7599}" type="datetime1">
              <a:rPr lang="en-US" smtClean="0"/>
              <a:t>4/2/2019</a:t>
            </a:fld>
            <a:endParaRPr lang="en-US"/>
          </a:p>
        </p:txBody>
      </p:sp>
      <p:sp>
        <p:nvSpPr>
          <p:cNvPr id="3" name="Footer Placeholder 2"/>
          <p:cNvSpPr>
            <a:spLocks noGrp="1"/>
          </p:cNvSpPr>
          <p:nvPr>
            <p:ph type="ftr" sz="quarter" idx="11"/>
          </p:nvPr>
        </p:nvSpPr>
        <p:spPr/>
        <p:txBody>
          <a:bodyPr/>
          <a:lstStyle/>
          <a:p>
            <a:r>
              <a:rPr lang="en-US" smtClean="0"/>
              <a:t>A0.3</a:t>
            </a:r>
            <a:endParaRPr lang="en-US"/>
          </a:p>
        </p:txBody>
      </p:sp>
      <p:sp>
        <p:nvSpPr>
          <p:cNvPr id="4" name="Slide Number Placeholder 3"/>
          <p:cNvSpPr>
            <a:spLocks noGrp="1"/>
          </p:cNvSpPr>
          <p:nvPr>
            <p:ph type="sldNum" sz="quarter" idx="12"/>
          </p:nvPr>
        </p:nvSpPr>
        <p:spPr/>
        <p:txBody>
          <a:bodyPr/>
          <a:lstStyle/>
          <a:p>
            <a:fld id="{221F8894-E99A-C24B-9F27-2643E2117A13}" type="slidenum">
              <a:rPr lang="en-US" smtClean="0"/>
              <a:t>‹#›</a:t>
            </a:fld>
            <a:endParaRPr lang="en-US"/>
          </a:p>
        </p:txBody>
      </p:sp>
    </p:spTree>
    <p:extLst>
      <p:ext uri="{BB962C8B-B14F-4D97-AF65-F5344CB8AC3E}">
        <p14:creationId xmlns:p14="http://schemas.microsoft.com/office/powerpoint/2010/main" val="266724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71019D99-0F26-49E2-A23B-168348826037}" type="datetime1">
              <a:rPr lang="en-US" smtClean="0"/>
              <a:t>4/2/2019</a:t>
            </a:fld>
            <a:endParaRPr lang="en-US"/>
          </a:p>
        </p:txBody>
      </p:sp>
      <p:sp>
        <p:nvSpPr>
          <p:cNvPr id="6" name="Footer Placeholder 5"/>
          <p:cNvSpPr>
            <a:spLocks noGrp="1"/>
          </p:cNvSpPr>
          <p:nvPr>
            <p:ph type="ftr" sz="quarter" idx="11"/>
          </p:nvPr>
        </p:nvSpPr>
        <p:spPr/>
        <p:txBody>
          <a:bodyPr/>
          <a:lstStyle/>
          <a:p>
            <a:r>
              <a:rPr lang="en-US" smtClean="0"/>
              <a:t>A0.3</a:t>
            </a:r>
            <a:endParaRPr lang="en-US"/>
          </a:p>
        </p:txBody>
      </p:sp>
      <p:sp>
        <p:nvSpPr>
          <p:cNvPr id="7" name="Slide Number Placeholder 6"/>
          <p:cNvSpPr>
            <a:spLocks noGrp="1"/>
          </p:cNvSpPr>
          <p:nvPr>
            <p:ph type="sldNum" sz="quarter" idx="12"/>
          </p:nvPr>
        </p:nvSpPr>
        <p:spPr/>
        <p:txBody>
          <a:bodyPr/>
          <a:lstStyle/>
          <a:p>
            <a:fld id="{221F8894-E99A-C24B-9F27-2643E2117A13}" type="slidenum">
              <a:rPr lang="en-US" smtClean="0"/>
              <a:t>‹#›</a:t>
            </a:fld>
            <a:endParaRPr lang="en-US"/>
          </a:p>
        </p:txBody>
      </p:sp>
    </p:spTree>
    <p:extLst>
      <p:ext uri="{BB962C8B-B14F-4D97-AF65-F5344CB8AC3E}">
        <p14:creationId xmlns:p14="http://schemas.microsoft.com/office/powerpoint/2010/main" val="177422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3799DBEC-B381-4FB0-A553-C0DB854E2EFE}" type="datetime1">
              <a:rPr lang="en-US" smtClean="0"/>
              <a:t>4/2/2019</a:t>
            </a:fld>
            <a:endParaRPr lang="en-US"/>
          </a:p>
        </p:txBody>
      </p:sp>
      <p:sp>
        <p:nvSpPr>
          <p:cNvPr id="6" name="Footer Placeholder 5"/>
          <p:cNvSpPr>
            <a:spLocks noGrp="1"/>
          </p:cNvSpPr>
          <p:nvPr>
            <p:ph type="ftr" sz="quarter" idx="11"/>
          </p:nvPr>
        </p:nvSpPr>
        <p:spPr/>
        <p:txBody>
          <a:bodyPr/>
          <a:lstStyle/>
          <a:p>
            <a:r>
              <a:rPr lang="en-US" smtClean="0"/>
              <a:t>A0.3</a:t>
            </a:r>
            <a:endParaRPr lang="en-US"/>
          </a:p>
        </p:txBody>
      </p:sp>
      <p:sp>
        <p:nvSpPr>
          <p:cNvPr id="7" name="Slide Number Placeholder 6"/>
          <p:cNvSpPr>
            <a:spLocks noGrp="1"/>
          </p:cNvSpPr>
          <p:nvPr>
            <p:ph type="sldNum" sz="quarter" idx="12"/>
          </p:nvPr>
        </p:nvSpPr>
        <p:spPr/>
        <p:txBody>
          <a:bodyPr/>
          <a:lstStyle/>
          <a:p>
            <a:fld id="{221F8894-E99A-C24B-9F27-2643E2117A13}" type="slidenum">
              <a:rPr lang="en-US" smtClean="0"/>
              <a:t>‹#›</a:t>
            </a:fld>
            <a:endParaRPr lang="en-US"/>
          </a:p>
        </p:txBody>
      </p:sp>
    </p:spTree>
    <p:extLst>
      <p:ext uri="{BB962C8B-B14F-4D97-AF65-F5344CB8AC3E}">
        <p14:creationId xmlns:p14="http://schemas.microsoft.com/office/powerpoint/2010/main" val="1986037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Picture 6" descr="ic_sayfalar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0643"/>
            <a:ext cx="8229600" cy="876824"/>
          </a:xfrm>
          <a:prstGeom prst="rect">
            <a:avLst/>
          </a:prstGeom>
        </p:spPr>
        <p:txBody>
          <a:bodyPr vert="horz" lIns="91440" tIns="45720" rIns="91440" bIns="45720" rtlCol="0" anchor="ctr">
            <a:normAutofit/>
          </a:body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Text Placeholder 2"/>
          <p:cNvSpPr>
            <a:spLocks noGrp="1"/>
          </p:cNvSpPr>
          <p:nvPr>
            <p:ph type="body" idx="1"/>
          </p:nvPr>
        </p:nvSpPr>
        <p:spPr>
          <a:xfrm>
            <a:off x="457200" y="1007545"/>
            <a:ext cx="8229600" cy="5037655"/>
          </a:xfrm>
          <a:prstGeom prst="rect">
            <a:avLst/>
          </a:prstGeom>
        </p:spPr>
        <p:txBody>
          <a:bodyPr vert="horz" lIns="91440" tIns="45720" rIns="91440" bIns="45720" rtlCol="0">
            <a:normAutofit/>
          </a:bodyPr>
          <a:lstStyle/>
          <a:p>
            <a:pPr lvl="0"/>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text</a:t>
            </a:r>
            <a:r>
              <a:rPr lang="tr-TR" dirty="0" smtClean="0"/>
              <a:t> </a:t>
            </a:r>
            <a:r>
              <a:rPr lang="tr-TR" dirty="0" err="1" smtClean="0"/>
              <a:t>styles</a:t>
            </a:r>
            <a:endParaRPr lang="tr-TR" dirty="0" smtClean="0"/>
          </a:p>
          <a:p>
            <a:pPr lvl="1"/>
            <a:r>
              <a:rPr lang="tr-TR" dirty="0" smtClean="0"/>
              <a:t>Second </a:t>
            </a:r>
            <a:r>
              <a:rPr lang="tr-TR" dirty="0" err="1" smtClean="0"/>
              <a:t>level</a:t>
            </a:r>
            <a:endParaRPr lang="tr-TR" dirty="0" smtClean="0"/>
          </a:p>
          <a:p>
            <a:pPr lvl="2"/>
            <a:r>
              <a:rPr lang="tr-TR" dirty="0" smtClean="0"/>
              <a:t>Third </a:t>
            </a:r>
            <a:r>
              <a:rPr lang="tr-TR" dirty="0" err="1" smtClean="0"/>
              <a:t>level</a:t>
            </a:r>
            <a:endParaRPr lang="tr-TR" dirty="0" smtClean="0"/>
          </a:p>
          <a:p>
            <a:pPr lvl="3"/>
            <a:r>
              <a:rPr lang="tr-TR" dirty="0" err="1" smtClean="0"/>
              <a:t>Fourth</a:t>
            </a:r>
            <a:r>
              <a:rPr lang="tr-TR" dirty="0" smtClean="0"/>
              <a:t> </a:t>
            </a:r>
            <a:r>
              <a:rPr lang="tr-TR" dirty="0" err="1" smtClean="0"/>
              <a:t>level</a:t>
            </a:r>
            <a:endParaRPr lang="tr-TR" dirty="0" smtClean="0"/>
          </a:p>
          <a:p>
            <a:pPr lvl="4"/>
            <a:r>
              <a:rPr lang="tr-TR" dirty="0" err="1" smtClean="0"/>
              <a:t>Fifth</a:t>
            </a:r>
            <a:r>
              <a:rPr lang="tr-TR" dirty="0" smtClean="0"/>
              <a:t> </a:t>
            </a:r>
            <a:r>
              <a:rPr lang="tr-TR" dirty="0" err="1" smtClean="0"/>
              <a:t>level</a:t>
            </a:r>
            <a:endParaRPr lang="en-US" dirty="0"/>
          </a:p>
        </p:txBody>
      </p:sp>
      <p:sp>
        <p:nvSpPr>
          <p:cNvPr id="4" name="Date Placeholder 3"/>
          <p:cNvSpPr>
            <a:spLocks noGrp="1"/>
          </p:cNvSpPr>
          <p:nvPr>
            <p:ph type="dt" sz="half" idx="2"/>
          </p:nvPr>
        </p:nvSpPr>
        <p:spPr>
          <a:xfrm>
            <a:off x="1557845" y="6356350"/>
            <a:ext cx="1450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5F2FB-470A-4F24-8888-36D37F432625}" type="datetime1">
              <a:rPr lang="en-US" smtClean="0"/>
              <a:t>4/2/2019</a:t>
            </a:fld>
            <a:endParaRPr lang="en-US"/>
          </a:p>
        </p:txBody>
      </p:sp>
      <p:sp>
        <p:nvSpPr>
          <p:cNvPr id="5" name="Footer Placeholder 4"/>
          <p:cNvSpPr>
            <a:spLocks noGrp="1"/>
          </p:cNvSpPr>
          <p:nvPr>
            <p:ph type="ftr" sz="quarter" idx="3"/>
          </p:nvPr>
        </p:nvSpPr>
        <p:spPr>
          <a:xfrm>
            <a:off x="3545733" y="6356350"/>
            <a:ext cx="1454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A0.3</a:t>
            </a:r>
            <a:endParaRPr lang="en-US" dirty="0"/>
          </a:p>
        </p:txBody>
      </p:sp>
      <p:sp>
        <p:nvSpPr>
          <p:cNvPr id="6" name="Slide Number Placeholder 5"/>
          <p:cNvSpPr>
            <a:spLocks noGrp="1"/>
          </p:cNvSpPr>
          <p:nvPr>
            <p:ph type="sldNum" sz="quarter" idx="4"/>
          </p:nvPr>
        </p:nvSpPr>
        <p:spPr>
          <a:xfrm>
            <a:off x="5334024" y="6356350"/>
            <a:ext cx="1450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F8894-E99A-C24B-9F27-2643E2117A13}" type="slidenum">
              <a:rPr lang="en-US" smtClean="0"/>
              <a:t>‹#›</a:t>
            </a:fld>
            <a:endParaRPr lang="en-US"/>
          </a:p>
        </p:txBody>
      </p:sp>
    </p:spTree>
    <p:extLst>
      <p:ext uri="{BB962C8B-B14F-4D97-AF65-F5344CB8AC3E}">
        <p14:creationId xmlns:p14="http://schemas.microsoft.com/office/powerpoint/2010/main" val="324025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icrosoft Sans Serif"/>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icrosoft Sans Serif"/>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icrosoft Sans Serif"/>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icrosoft Sans Serif"/>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icrosoft Sans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b2bsupport@vestel.com.t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Straight Connector 14"/>
          <p:cNvCxnSpPr/>
          <p:nvPr/>
        </p:nvCxnSpPr>
        <p:spPr>
          <a:xfrm>
            <a:off x="653600" y="2996952"/>
            <a:ext cx="799288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20705" y="4447079"/>
            <a:ext cx="4104456" cy="369332"/>
          </a:xfrm>
          <a:prstGeom prst="rect">
            <a:avLst/>
          </a:prstGeom>
        </p:spPr>
        <p:txBody>
          <a:bodyPr wrap="square">
            <a:spAutoFit/>
          </a:bodyPr>
          <a:lstStyle/>
          <a:p>
            <a:pPr algn="ctr"/>
            <a:endParaRPr lang="tr-TR" dirty="0" smtClean="0"/>
          </a:p>
        </p:txBody>
      </p:sp>
      <p:sp>
        <p:nvSpPr>
          <p:cNvPr id="20" name="TextBox 19"/>
          <p:cNvSpPr txBox="1"/>
          <p:nvPr/>
        </p:nvSpPr>
        <p:spPr>
          <a:xfrm>
            <a:off x="1216673" y="2049632"/>
            <a:ext cx="6603920" cy="954107"/>
          </a:xfrm>
          <a:prstGeom prst="rect">
            <a:avLst/>
          </a:prstGeom>
          <a:noFill/>
        </p:spPr>
        <p:txBody>
          <a:bodyPr wrap="square" rtlCol="0">
            <a:spAutoFit/>
          </a:bodyPr>
          <a:lstStyle/>
          <a:p>
            <a:pPr algn="ctr"/>
            <a:r>
              <a:rPr lang="tr-TR" sz="2800" b="1" dirty="0" smtClean="0">
                <a:solidFill>
                  <a:schemeClr val="accent1"/>
                </a:solidFill>
              </a:rPr>
              <a:t>VESTEK OPERASYON &amp; SAHA MÜHENDİSLİĞİ EKİBİ İŞ TOPOLOJİSİ</a:t>
            </a:r>
            <a:endParaRPr lang="tr-TR" sz="2800" b="1" dirty="0">
              <a:solidFill>
                <a:schemeClr val="accent1"/>
              </a:solidFill>
            </a:endParaRPr>
          </a:p>
        </p:txBody>
      </p:sp>
      <p:sp>
        <p:nvSpPr>
          <p:cNvPr id="21" name="Rectangle 20"/>
          <p:cNvSpPr/>
          <p:nvPr/>
        </p:nvSpPr>
        <p:spPr>
          <a:xfrm>
            <a:off x="2938059" y="4123913"/>
            <a:ext cx="2942581" cy="646331"/>
          </a:xfrm>
          <a:prstGeom prst="rect">
            <a:avLst/>
          </a:prstGeom>
        </p:spPr>
        <p:txBody>
          <a:bodyPr wrap="square">
            <a:spAutoFit/>
          </a:bodyPr>
          <a:lstStyle/>
          <a:p>
            <a:pPr algn="ctr"/>
            <a:r>
              <a:rPr lang="tr-TR" dirty="0" smtClean="0"/>
              <a:t>Vestek Elektronik Ar. Ge. A.Ş.</a:t>
            </a:r>
          </a:p>
          <a:p>
            <a:pPr algn="ctr"/>
            <a:r>
              <a:rPr lang="tr-TR" dirty="0" smtClean="0"/>
              <a:t>Kemal Can Aytekin</a:t>
            </a:r>
          </a:p>
        </p:txBody>
      </p:sp>
      <p:cxnSp>
        <p:nvCxnSpPr>
          <p:cNvPr id="22" name="Straight Connector 21"/>
          <p:cNvCxnSpPr/>
          <p:nvPr/>
        </p:nvCxnSpPr>
        <p:spPr>
          <a:xfrm>
            <a:off x="653600" y="2996952"/>
            <a:ext cx="799288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357122" y="3174386"/>
            <a:ext cx="4104456" cy="369332"/>
          </a:xfrm>
          <a:prstGeom prst="rect">
            <a:avLst/>
          </a:prstGeom>
        </p:spPr>
        <p:txBody>
          <a:bodyPr wrap="square">
            <a:spAutoFit/>
          </a:bodyPr>
          <a:lstStyle/>
          <a:p>
            <a:pPr algn="ctr"/>
            <a:r>
              <a:rPr lang="tr-TR" dirty="0" smtClean="0"/>
              <a:t>Nisan 2019                 </a:t>
            </a:r>
          </a:p>
        </p:txBody>
      </p:sp>
      <p:sp>
        <p:nvSpPr>
          <p:cNvPr id="3" name="Slide Number Placeholder 2"/>
          <p:cNvSpPr>
            <a:spLocks noGrp="1"/>
          </p:cNvSpPr>
          <p:nvPr>
            <p:ph type="sldNum" sz="quarter" idx="12"/>
          </p:nvPr>
        </p:nvSpPr>
        <p:spPr/>
        <p:txBody>
          <a:bodyPr/>
          <a:lstStyle/>
          <a:p>
            <a:fld id="{221F8894-E99A-C24B-9F27-2643E2117A13}" type="slidenum">
              <a:rPr lang="en-US" smtClean="0"/>
              <a:t>1</a:t>
            </a:fld>
            <a:endParaRPr lang="en-US"/>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spTree>
    <p:extLst>
      <p:ext uri="{BB962C8B-B14F-4D97-AF65-F5344CB8AC3E}">
        <p14:creationId xmlns:p14="http://schemas.microsoft.com/office/powerpoint/2010/main" val="2263576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817058" y="2574819"/>
            <a:ext cx="184731" cy="464871"/>
          </a:xfrm>
          <a:prstGeom prst="rect">
            <a:avLst/>
          </a:prstGeom>
        </p:spPr>
        <p:txBody>
          <a:bodyPr wrap="none">
            <a:spAutoFit/>
          </a:bodyPr>
          <a:lstStyle/>
          <a:p>
            <a:pPr>
              <a:lnSpc>
                <a:spcPct val="150000"/>
              </a:lnSpc>
            </a:pPr>
            <a:endParaRPr lang="tr-TR" dirty="0" smtClean="0"/>
          </a:p>
        </p:txBody>
      </p:sp>
      <p:sp>
        <p:nvSpPr>
          <p:cNvPr id="24" name="Rectangle 23"/>
          <p:cNvSpPr/>
          <p:nvPr/>
        </p:nvSpPr>
        <p:spPr>
          <a:xfrm>
            <a:off x="483330" y="52550"/>
            <a:ext cx="7487651" cy="584775"/>
          </a:xfrm>
          <a:prstGeom prst="rect">
            <a:avLst/>
          </a:prstGeom>
        </p:spPr>
        <p:txBody>
          <a:bodyPr wrap="square">
            <a:spAutoFit/>
          </a:bodyPr>
          <a:lstStyle/>
          <a:p>
            <a:r>
              <a:rPr lang="tr-TR" sz="3200" b="1" dirty="0" smtClean="0">
                <a:solidFill>
                  <a:schemeClr val="tx2"/>
                </a:solidFill>
              </a:rPr>
              <a:t>Örnek Ekran Görüntüleri</a:t>
            </a:r>
            <a:endParaRPr lang="en-US" sz="3200" b="1" dirty="0">
              <a:solidFill>
                <a:schemeClr val="tx2"/>
              </a:solidFill>
            </a:endParaRPr>
          </a:p>
        </p:txBody>
      </p:sp>
      <p:sp>
        <p:nvSpPr>
          <p:cNvPr id="25" name="Rounded Rectangle 24"/>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616820" y="1127974"/>
            <a:ext cx="8136904" cy="369332"/>
          </a:xfrm>
          <a:prstGeom prst="rect">
            <a:avLst/>
          </a:prstGeom>
        </p:spPr>
        <p:txBody>
          <a:bodyPr wrap="square">
            <a:spAutoFit/>
          </a:bodyPr>
          <a:lstStyle/>
          <a:p>
            <a:r>
              <a:rPr lang="tr-TR" dirty="0" smtClean="0"/>
              <a:t>Müşteri sisteminde bulunan örnek HotelTV2 yazılımı görüntüsü aşağıdadır.</a:t>
            </a:r>
          </a:p>
        </p:txBody>
      </p:sp>
      <p:sp>
        <p:nvSpPr>
          <p:cNvPr id="3" name="Slide Number Placeholder 2"/>
          <p:cNvSpPr>
            <a:spLocks noGrp="1"/>
          </p:cNvSpPr>
          <p:nvPr>
            <p:ph type="sldNum" sz="quarter" idx="12"/>
          </p:nvPr>
        </p:nvSpPr>
        <p:spPr/>
        <p:txBody>
          <a:bodyPr/>
          <a:lstStyle/>
          <a:p>
            <a:fld id="{221F8894-E99A-C24B-9F27-2643E2117A13}" type="slidenum">
              <a:rPr lang="en-US" smtClean="0"/>
              <a:t>10</a:t>
            </a:fld>
            <a:endParaRPr lang="en-US"/>
          </a:p>
        </p:txBody>
      </p:sp>
      <p:sp>
        <p:nvSpPr>
          <p:cNvPr id="12" name="Rectangle 11"/>
          <p:cNvSpPr/>
          <p:nvPr/>
        </p:nvSpPr>
        <p:spPr>
          <a:xfrm>
            <a:off x="8274798" y="215016"/>
            <a:ext cx="617681" cy="2598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Rectangle 12"/>
          <p:cNvSpPr/>
          <p:nvPr/>
        </p:nvSpPr>
        <p:spPr>
          <a:xfrm>
            <a:off x="7588425" y="209317"/>
            <a:ext cx="617681" cy="259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pic>
        <p:nvPicPr>
          <p:cNvPr id="5" name="Picture 4"/>
          <p:cNvPicPr>
            <a:picLocks noChangeAspect="1"/>
          </p:cNvPicPr>
          <p:nvPr/>
        </p:nvPicPr>
        <p:blipFill>
          <a:blip r:embed="rId2"/>
          <a:stretch>
            <a:fillRect/>
          </a:stretch>
        </p:blipFill>
        <p:spPr>
          <a:xfrm>
            <a:off x="621283" y="1636500"/>
            <a:ext cx="7584823" cy="3120138"/>
          </a:xfrm>
          <a:prstGeom prst="rect">
            <a:avLst/>
          </a:prstGeom>
        </p:spPr>
      </p:pic>
    </p:spTree>
    <p:extLst>
      <p:ext uri="{BB962C8B-B14F-4D97-AF65-F5344CB8AC3E}">
        <p14:creationId xmlns:p14="http://schemas.microsoft.com/office/powerpoint/2010/main" val="1800348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817058" y="2574819"/>
            <a:ext cx="184731" cy="464871"/>
          </a:xfrm>
          <a:prstGeom prst="rect">
            <a:avLst/>
          </a:prstGeom>
        </p:spPr>
        <p:txBody>
          <a:bodyPr wrap="none">
            <a:spAutoFit/>
          </a:bodyPr>
          <a:lstStyle/>
          <a:p>
            <a:pPr>
              <a:lnSpc>
                <a:spcPct val="150000"/>
              </a:lnSpc>
            </a:pPr>
            <a:endParaRPr lang="tr-TR" dirty="0" smtClean="0"/>
          </a:p>
        </p:txBody>
      </p:sp>
      <p:sp>
        <p:nvSpPr>
          <p:cNvPr id="24" name="Rectangle 23"/>
          <p:cNvSpPr/>
          <p:nvPr/>
        </p:nvSpPr>
        <p:spPr>
          <a:xfrm>
            <a:off x="483330" y="52550"/>
            <a:ext cx="7487651" cy="584775"/>
          </a:xfrm>
          <a:prstGeom prst="rect">
            <a:avLst/>
          </a:prstGeom>
        </p:spPr>
        <p:txBody>
          <a:bodyPr wrap="square">
            <a:spAutoFit/>
          </a:bodyPr>
          <a:lstStyle/>
          <a:p>
            <a:r>
              <a:rPr lang="tr-TR" sz="3200" b="1" dirty="0" smtClean="0">
                <a:solidFill>
                  <a:schemeClr val="tx2"/>
                </a:solidFill>
              </a:rPr>
              <a:t>Örnek Ekran Görüntüleri</a:t>
            </a:r>
            <a:endParaRPr lang="en-US" sz="3200" b="1" dirty="0">
              <a:solidFill>
                <a:schemeClr val="tx2"/>
              </a:solidFill>
            </a:endParaRPr>
          </a:p>
        </p:txBody>
      </p:sp>
      <p:sp>
        <p:nvSpPr>
          <p:cNvPr id="25" name="Rounded Rectangle 24"/>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616820" y="1127974"/>
            <a:ext cx="8136904" cy="369332"/>
          </a:xfrm>
          <a:prstGeom prst="rect">
            <a:avLst/>
          </a:prstGeom>
        </p:spPr>
        <p:txBody>
          <a:bodyPr wrap="square">
            <a:spAutoFit/>
          </a:bodyPr>
          <a:lstStyle/>
          <a:p>
            <a:r>
              <a:rPr lang="tr-TR" dirty="0" smtClean="0"/>
              <a:t>Müşteri sisteminde bulunan Anevia’nın örnek görüntüsü aşağıdadır.</a:t>
            </a:r>
          </a:p>
        </p:txBody>
      </p:sp>
      <p:sp>
        <p:nvSpPr>
          <p:cNvPr id="3" name="Slide Number Placeholder 2"/>
          <p:cNvSpPr>
            <a:spLocks noGrp="1"/>
          </p:cNvSpPr>
          <p:nvPr>
            <p:ph type="sldNum" sz="quarter" idx="12"/>
          </p:nvPr>
        </p:nvSpPr>
        <p:spPr/>
        <p:txBody>
          <a:bodyPr/>
          <a:lstStyle/>
          <a:p>
            <a:fld id="{221F8894-E99A-C24B-9F27-2643E2117A13}" type="slidenum">
              <a:rPr lang="en-US" smtClean="0"/>
              <a:t>11</a:t>
            </a:fld>
            <a:endParaRPr lang="en-US"/>
          </a:p>
        </p:txBody>
      </p:sp>
      <p:sp>
        <p:nvSpPr>
          <p:cNvPr id="12" name="Rectangle 11"/>
          <p:cNvSpPr/>
          <p:nvPr/>
        </p:nvSpPr>
        <p:spPr>
          <a:xfrm>
            <a:off x="8274798" y="215016"/>
            <a:ext cx="617681" cy="2598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Rectangle 12"/>
          <p:cNvSpPr/>
          <p:nvPr/>
        </p:nvSpPr>
        <p:spPr>
          <a:xfrm>
            <a:off x="7588425" y="209317"/>
            <a:ext cx="617681" cy="259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pic>
        <p:nvPicPr>
          <p:cNvPr id="5" name="Picture 4"/>
          <p:cNvPicPr>
            <a:picLocks noChangeAspect="1"/>
          </p:cNvPicPr>
          <p:nvPr/>
        </p:nvPicPr>
        <p:blipFill>
          <a:blip r:embed="rId2"/>
          <a:stretch>
            <a:fillRect/>
          </a:stretch>
        </p:blipFill>
        <p:spPr>
          <a:xfrm>
            <a:off x="569677" y="1497306"/>
            <a:ext cx="7932638" cy="3241748"/>
          </a:xfrm>
          <a:prstGeom prst="rect">
            <a:avLst/>
          </a:prstGeom>
        </p:spPr>
      </p:pic>
    </p:spTree>
    <p:extLst>
      <p:ext uri="{BB962C8B-B14F-4D97-AF65-F5344CB8AC3E}">
        <p14:creationId xmlns:p14="http://schemas.microsoft.com/office/powerpoint/2010/main" val="3458773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817058" y="2574819"/>
            <a:ext cx="184731" cy="464871"/>
          </a:xfrm>
          <a:prstGeom prst="rect">
            <a:avLst/>
          </a:prstGeom>
        </p:spPr>
        <p:txBody>
          <a:bodyPr wrap="none">
            <a:spAutoFit/>
          </a:bodyPr>
          <a:lstStyle/>
          <a:p>
            <a:pPr>
              <a:lnSpc>
                <a:spcPct val="150000"/>
              </a:lnSpc>
            </a:pPr>
            <a:endParaRPr lang="tr-TR" dirty="0" smtClean="0"/>
          </a:p>
        </p:txBody>
      </p:sp>
      <p:sp>
        <p:nvSpPr>
          <p:cNvPr id="24" name="Rectangle 23"/>
          <p:cNvSpPr/>
          <p:nvPr/>
        </p:nvSpPr>
        <p:spPr>
          <a:xfrm>
            <a:off x="483330" y="52550"/>
            <a:ext cx="7487651" cy="584775"/>
          </a:xfrm>
          <a:prstGeom prst="rect">
            <a:avLst/>
          </a:prstGeom>
        </p:spPr>
        <p:txBody>
          <a:bodyPr wrap="square">
            <a:spAutoFit/>
          </a:bodyPr>
          <a:lstStyle/>
          <a:p>
            <a:r>
              <a:rPr lang="tr-TR" sz="3200" b="1" dirty="0" smtClean="0">
                <a:solidFill>
                  <a:schemeClr val="tx2"/>
                </a:solidFill>
              </a:rPr>
              <a:t>Teamviewer Bağlantısı</a:t>
            </a:r>
            <a:endParaRPr lang="en-US" sz="3200" b="1" dirty="0">
              <a:solidFill>
                <a:schemeClr val="tx2"/>
              </a:solidFill>
            </a:endParaRPr>
          </a:p>
        </p:txBody>
      </p:sp>
      <p:sp>
        <p:nvSpPr>
          <p:cNvPr id="25" name="Rounded Rectangle 24"/>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616820" y="1127974"/>
            <a:ext cx="8136904" cy="2031325"/>
          </a:xfrm>
          <a:prstGeom prst="rect">
            <a:avLst/>
          </a:prstGeom>
        </p:spPr>
        <p:txBody>
          <a:bodyPr wrap="square">
            <a:spAutoFit/>
          </a:bodyPr>
          <a:lstStyle/>
          <a:p>
            <a:r>
              <a:rPr lang="tr-TR" dirty="0"/>
              <a:t>İstek &amp; sorun IPHTV ürünlerindeyse müşteri sunucusuna erişebilmek için bilgisayarınızdan </a:t>
            </a:r>
            <a:r>
              <a:rPr lang="tr-TR" dirty="0" smtClean="0"/>
              <a:t>Teamviewer programıyla RFHTV sunucusuna bağlanılması gerekmektedir. Sunucuların Teamviewer bilgileri </a:t>
            </a:r>
            <a:r>
              <a:rPr lang="tr-TR" dirty="0"/>
              <a:t>RDWiki’deki dökümanlardan </a:t>
            </a:r>
            <a:r>
              <a:rPr lang="tr-TR" dirty="0" smtClean="0"/>
              <a:t>elde </a:t>
            </a:r>
            <a:r>
              <a:rPr lang="tr-TR" dirty="0"/>
              <a:t>edilebilir</a:t>
            </a:r>
            <a:r>
              <a:rPr lang="tr-TR" dirty="0" smtClean="0"/>
              <a:t>.</a:t>
            </a:r>
          </a:p>
          <a:p>
            <a:endParaRPr lang="tr-TR" dirty="0"/>
          </a:p>
          <a:p>
            <a:r>
              <a:rPr lang="tr-TR" dirty="0" smtClean="0"/>
              <a:t>Sunucuya bağlandıktan sonra aşağıdaki ekranda şifre olarak «vestekRFSRV2018» girilmelidir.</a:t>
            </a:r>
            <a:endParaRPr lang="tr-TR" dirty="0"/>
          </a:p>
        </p:txBody>
      </p:sp>
      <p:sp>
        <p:nvSpPr>
          <p:cNvPr id="3" name="Slide Number Placeholder 2"/>
          <p:cNvSpPr>
            <a:spLocks noGrp="1"/>
          </p:cNvSpPr>
          <p:nvPr>
            <p:ph type="sldNum" sz="quarter" idx="12"/>
          </p:nvPr>
        </p:nvSpPr>
        <p:spPr/>
        <p:txBody>
          <a:bodyPr/>
          <a:lstStyle/>
          <a:p>
            <a:fld id="{221F8894-E99A-C24B-9F27-2643E2117A13}" type="slidenum">
              <a:rPr lang="en-US" smtClean="0"/>
              <a:t>12</a:t>
            </a:fld>
            <a:endParaRPr lang="en-US"/>
          </a:p>
        </p:txBody>
      </p:sp>
      <p:sp>
        <p:nvSpPr>
          <p:cNvPr id="12" name="Rectangle 11"/>
          <p:cNvSpPr/>
          <p:nvPr/>
        </p:nvSpPr>
        <p:spPr>
          <a:xfrm>
            <a:off x="8274798" y="215016"/>
            <a:ext cx="617681" cy="2598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Rectangle 12"/>
          <p:cNvSpPr/>
          <p:nvPr/>
        </p:nvSpPr>
        <p:spPr>
          <a:xfrm>
            <a:off x="7588425" y="209317"/>
            <a:ext cx="617681" cy="259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pic>
        <p:nvPicPr>
          <p:cNvPr id="2" name="Picture 1"/>
          <p:cNvPicPr>
            <a:picLocks noChangeAspect="1"/>
          </p:cNvPicPr>
          <p:nvPr/>
        </p:nvPicPr>
        <p:blipFill>
          <a:blip r:embed="rId2"/>
          <a:stretch>
            <a:fillRect/>
          </a:stretch>
        </p:blipFill>
        <p:spPr>
          <a:xfrm>
            <a:off x="2424669" y="3159299"/>
            <a:ext cx="4222653" cy="3166990"/>
          </a:xfrm>
          <a:prstGeom prst="rect">
            <a:avLst/>
          </a:prstGeom>
        </p:spPr>
      </p:pic>
    </p:spTree>
    <p:extLst>
      <p:ext uri="{BB962C8B-B14F-4D97-AF65-F5344CB8AC3E}">
        <p14:creationId xmlns:p14="http://schemas.microsoft.com/office/powerpoint/2010/main" val="1464044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817058" y="2574819"/>
            <a:ext cx="184731" cy="464871"/>
          </a:xfrm>
          <a:prstGeom prst="rect">
            <a:avLst/>
          </a:prstGeom>
        </p:spPr>
        <p:txBody>
          <a:bodyPr wrap="none">
            <a:spAutoFit/>
          </a:bodyPr>
          <a:lstStyle/>
          <a:p>
            <a:pPr>
              <a:lnSpc>
                <a:spcPct val="150000"/>
              </a:lnSpc>
            </a:pPr>
            <a:endParaRPr lang="tr-TR" dirty="0" smtClean="0"/>
          </a:p>
        </p:txBody>
      </p:sp>
      <p:sp>
        <p:nvSpPr>
          <p:cNvPr id="24" name="Rectangle 23"/>
          <p:cNvSpPr/>
          <p:nvPr/>
        </p:nvSpPr>
        <p:spPr>
          <a:xfrm>
            <a:off x="483330" y="52550"/>
            <a:ext cx="7487651" cy="584775"/>
          </a:xfrm>
          <a:prstGeom prst="rect">
            <a:avLst/>
          </a:prstGeom>
        </p:spPr>
        <p:txBody>
          <a:bodyPr wrap="square">
            <a:spAutoFit/>
          </a:bodyPr>
          <a:lstStyle/>
          <a:p>
            <a:r>
              <a:rPr lang="tr-TR" sz="3200" b="1" dirty="0" smtClean="0">
                <a:solidFill>
                  <a:schemeClr val="tx2"/>
                </a:solidFill>
              </a:rPr>
              <a:t>Teamviewer Bağlantısı</a:t>
            </a:r>
            <a:endParaRPr lang="en-US" sz="3200" b="1" dirty="0">
              <a:solidFill>
                <a:schemeClr val="tx2"/>
              </a:solidFill>
            </a:endParaRPr>
          </a:p>
        </p:txBody>
      </p:sp>
      <p:sp>
        <p:nvSpPr>
          <p:cNvPr id="25" name="Rounded Rectangle 24"/>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616820" y="1127974"/>
            <a:ext cx="8136904" cy="923330"/>
          </a:xfrm>
          <a:prstGeom prst="rect">
            <a:avLst/>
          </a:prstGeom>
        </p:spPr>
        <p:txBody>
          <a:bodyPr wrap="square">
            <a:spAutoFit/>
          </a:bodyPr>
          <a:lstStyle/>
          <a:p>
            <a:r>
              <a:rPr lang="tr-TR" dirty="0" smtClean="0"/>
              <a:t>Sunucuya giriş yapıldıktan sonra masaüstünde gösterilen ikona basılarak «Mozilla Firefox» tarayıcısına giriş yapılır ve RFHTV yönetici paneline erişmek için adres çubuğuna 127.0.0.1 adresi yazılarak enter tuşuna basılır.</a:t>
            </a:r>
            <a:endParaRPr lang="tr-TR" dirty="0"/>
          </a:p>
        </p:txBody>
      </p:sp>
      <p:sp>
        <p:nvSpPr>
          <p:cNvPr id="3" name="Slide Number Placeholder 2"/>
          <p:cNvSpPr>
            <a:spLocks noGrp="1"/>
          </p:cNvSpPr>
          <p:nvPr>
            <p:ph type="sldNum" sz="quarter" idx="12"/>
          </p:nvPr>
        </p:nvSpPr>
        <p:spPr/>
        <p:txBody>
          <a:bodyPr/>
          <a:lstStyle/>
          <a:p>
            <a:fld id="{221F8894-E99A-C24B-9F27-2643E2117A13}" type="slidenum">
              <a:rPr lang="en-US" smtClean="0"/>
              <a:t>13</a:t>
            </a:fld>
            <a:endParaRPr lang="en-US"/>
          </a:p>
        </p:txBody>
      </p:sp>
      <p:sp>
        <p:nvSpPr>
          <p:cNvPr id="12" name="Rectangle 11"/>
          <p:cNvSpPr/>
          <p:nvPr/>
        </p:nvSpPr>
        <p:spPr>
          <a:xfrm>
            <a:off x="8274798" y="215016"/>
            <a:ext cx="617681" cy="2598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Rectangle 12"/>
          <p:cNvSpPr/>
          <p:nvPr/>
        </p:nvSpPr>
        <p:spPr>
          <a:xfrm>
            <a:off x="7588425" y="209317"/>
            <a:ext cx="617681" cy="259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pic>
        <p:nvPicPr>
          <p:cNvPr id="5" name="Picture 4"/>
          <p:cNvPicPr>
            <a:picLocks noChangeAspect="1"/>
          </p:cNvPicPr>
          <p:nvPr/>
        </p:nvPicPr>
        <p:blipFill rotWithShape="1">
          <a:blip r:embed="rId2"/>
          <a:srcRect r="27558" b="35381"/>
          <a:stretch/>
        </p:blipFill>
        <p:spPr>
          <a:xfrm>
            <a:off x="817058" y="2328777"/>
            <a:ext cx="3500848" cy="2891067"/>
          </a:xfrm>
          <a:prstGeom prst="rect">
            <a:avLst/>
          </a:prstGeom>
        </p:spPr>
      </p:pic>
      <p:sp>
        <p:nvSpPr>
          <p:cNvPr id="6" name="Oval 5"/>
          <p:cNvSpPr/>
          <p:nvPr/>
        </p:nvSpPr>
        <p:spPr>
          <a:xfrm>
            <a:off x="747346" y="2848708"/>
            <a:ext cx="430823" cy="448407"/>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pic>
        <p:nvPicPr>
          <p:cNvPr id="7" name="Picture 6"/>
          <p:cNvPicPr>
            <a:picLocks noChangeAspect="1"/>
          </p:cNvPicPr>
          <p:nvPr/>
        </p:nvPicPr>
        <p:blipFill>
          <a:blip r:embed="rId3"/>
          <a:stretch>
            <a:fillRect/>
          </a:stretch>
        </p:blipFill>
        <p:spPr>
          <a:xfrm>
            <a:off x="4622757" y="2332823"/>
            <a:ext cx="3826652" cy="2887021"/>
          </a:xfrm>
          <a:prstGeom prst="rect">
            <a:avLst/>
          </a:prstGeom>
        </p:spPr>
      </p:pic>
    </p:spTree>
    <p:extLst>
      <p:ext uri="{BB962C8B-B14F-4D97-AF65-F5344CB8AC3E}">
        <p14:creationId xmlns:p14="http://schemas.microsoft.com/office/powerpoint/2010/main" val="547803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683568" y="2905511"/>
            <a:ext cx="184731" cy="464871"/>
          </a:xfrm>
          <a:prstGeom prst="rect">
            <a:avLst/>
          </a:prstGeom>
        </p:spPr>
        <p:txBody>
          <a:bodyPr wrap="none">
            <a:spAutoFit/>
          </a:bodyPr>
          <a:lstStyle/>
          <a:p>
            <a:pPr>
              <a:lnSpc>
                <a:spcPct val="150000"/>
              </a:lnSpc>
            </a:pPr>
            <a:endParaRPr lang="tr-TR" dirty="0" smtClean="0"/>
          </a:p>
        </p:txBody>
      </p:sp>
      <p:sp>
        <p:nvSpPr>
          <p:cNvPr id="24" name="Rectangle 23"/>
          <p:cNvSpPr/>
          <p:nvPr/>
        </p:nvSpPr>
        <p:spPr>
          <a:xfrm>
            <a:off x="483330" y="52550"/>
            <a:ext cx="7487651" cy="584775"/>
          </a:xfrm>
          <a:prstGeom prst="rect">
            <a:avLst/>
          </a:prstGeom>
        </p:spPr>
        <p:txBody>
          <a:bodyPr wrap="square">
            <a:spAutoFit/>
          </a:bodyPr>
          <a:lstStyle/>
          <a:p>
            <a:r>
              <a:rPr lang="tr-TR" sz="3200" b="1" dirty="0" smtClean="0">
                <a:solidFill>
                  <a:schemeClr val="tx2"/>
                </a:solidFill>
              </a:rPr>
              <a:t>Ticketa Yorum Ekleme</a:t>
            </a:r>
            <a:endParaRPr lang="en-US" sz="3200" b="1" dirty="0">
              <a:solidFill>
                <a:schemeClr val="tx2"/>
              </a:solidFill>
            </a:endParaRPr>
          </a:p>
        </p:txBody>
      </p:sp>
      <p:sp>
        <p:nvSpPr>
          <p:cNvPr id="25" name="Rounded Rectangle 24"/>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616820" y="1127974"/>
            <a:ext cx="8136904" cy="923330"/>
          </a:xfrm>
          <a:prstGeom prst="rect">
            <a:avLst/>
          </a:prstGeom>
        </p:spPr>
        <p:txBody>
          <a:bodyPr wrap="square">
            <a:spAutoFit/>
          </a:bodyPr>
          <a:lstStyle/>
          <a:p>
            <a:r>
              <a:rPr lang="tr-TR" dirty="0"/>
              <a:t>Müşteriyle olan her yazışma jAccess’te bulunan Insert Comment butonuyla JIRA’ya yorum olarak girilmelidir.</a:t>
            </a:r>
            <a:endParaRPr lang="tr-TR" dirty="0" smtClean="0"/>
          </a:p>
          <a:p>
            <a:endParaRPr lang="tr-TR" dirty="0" smtClean="0"/>
          </a:p>
        </p:txBody>
      </p:sp>
      <p:sp>
        <p:nvSpPr>
          <p:cNvPr id="3" name="Slide Number Placeholder 2"/>
          <p:cNvSpPr>
            <a:spLocks noGrp="1"/>
          </p:cNvSpPr>
          <p:nvPr>
            <p:ph type="sldNum" sz="quarter" idx="12"/>
          </p:nvPr>
        </p:nvSpPr>
        <p:spPr/>
        <p:txBody>
          <a:bodyPr/>
          <a:lstStyle/>
          <a:p>
            <a:fld id="{221F8894-E99A-C24B-9F27-2643E2117A13}" type="slidenum">
              <a:rPr lang="en-US" smtClean="0"/>
              <a:t>14</a:t>
            </a:fld>
            <a:endParaRPr lang="en-US"/>
          </a:p>
        </p:txBody>
      </p:sp>
      <p:sp>
        <p:nvSpPr>
          <p:cNvPr id="12" name="Rectangle 11"/>
          <p:cNvSpPr/>
          <p:nvPr/>
        </p:nvSpPr>
        <p:spPr>
          <a:xfrm>
            <a:off x="8274798" y="215016"/>
            <a:ext cx="617681" cy="2598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Rectangle 12"/>
          <p:cNvSpPr/>
          <p:nvPr/>
        </p:nvSpPr>
        <p:spPr>
          <a:xfrm>
            <a:off x="7588425" y="209317"/>
            <a:ext cx="617681" cy="259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pic>
        <p:nvPicPr>
          <p:cNvPr id="2" name="Picture 1"/>
          <p:cNvPicPr>
            <a:picLocks noChangeAspect="1"/>
          </p:cNvPicPr>
          <p:nvPr/>
        </p:nvPicPr>
        <p:blipFill>
          <a:blip r:embed="rId2"/>
          <a:stretch>
            <a:fillRect/>
          </a:stretch>
        </p:blipFill>
        <p:spPr>
          <a:xfrm>
            <a:off x="1145096" y="2195898"/>
            <a:ext cx="6781800" cy="1419225"/>
          </a:xfrm>
          <a:prstGeom prst="rect">
            <a:avLst/>
          </a:prstGeom>
        </p:spPr>
      </p:pic>
      <p:sp>
        <p:nvSpPr>
          <p:cNvPr id="6" name="Oval 5"/>
          <p:cNvSpPr/>
          <p:nvPr/>
        </p:nvSpPr>
        <p:spPr>
          <a:xfrm>
            <a:off x="1925515" y="2769577"/>
            <a:ext cx="720969" cy="74734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10748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683568" y="2905511"/>
            <a:ext cx="184731" cy="464871"/>
          </a:xfrm>
          <a:prstGeom prst="rect">
            <a:avLst/>
          </a:prstGeom>
        </p:spPr>
        <p:txBody>
          <a:bodyPr wrap="none">
            <a:spAutoFit/>
          </a:bodyPr>
          <a:lstStyle/>
          <a:p>
            <a:pPr>
              <a:lnSpc>
                <a:spcPct val="150000"/>
              </a:lnSpc>
            </a:pPr>
            <a:endParaRPr lang="tr-TR" dirty="0" smtClean="0"/>
          </a:p>
        </p:txBody>
      </p:sp>
      <p:sp>
        <p:nvSpPr>
          <p:cNvPr id="24" name="Rectangle 23"/>
          <p:cNvSpPr/>
          <p:nvPr/>
        </p:nvSpPr>
        <p:spPr>
          <a:xfrm>
            <a:off x="483330" y="52550"/>
            <a:ext cx="7487651" cy="584775"/>
          </a:xfrm>
          <a:prstGeom prst="rect">
            <a:avLst/>
          </a:prstGeom>
        </p:spPr>
        <p:txBody>
          <a:bodyPr wrap="square">
            <a:spAutoFit/>
          </a:bodyPr>
          <a:lstStyle/>
          <a:p>
            <a:r>
              <a:rPr lang="tr-TR" sz="3200" b="1" dirty="0" smtClean="0">
                <a:solidFill>
                  <a:schemeClr val="tx2"/>
                </a:solidFill>
              </a:rPr>
              <a:t>Ticketa Çalışma Süresi Ekleme</a:t>
            </a:r>
            <a:endParaRPr lang="en-US" sz="3200" b="1" dirty="0">
              <a:solidFill>
                <a:schemeClr val="tx2"/>
              </a:solidFill>
            </a:endParaRPr>
          </a:p>
        </p:txBody>
      </p:sp>
      <p:sp>
        <p:nvSpPr>
          <p:cNvPr id="25" name="Rounded Rectangle 24"/>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616820" y="1127974"/>
            <a:ext cx="8136904" cy="923330"/>
          </a:xfrm>
          <a:prstGeom prst="rect">
            <a:avLst/>
          </a:prstGeom>
        </p:spPr>
        <p:txBody>
          <a:bodyPr wrap="square">
            <a:spAutoFit/>
          </a:bodyPr>
          <a:lstStyle/>
          <a:p>
            <a:r>
              <a:rPr lang="tr-TR" dirty="0"/>
              <a:t>Ticket ile ilgili yapılan her </a:t>
            </a:r>
            <a:r>
              <a:rPr lang="tr-TR" dirty="0" smtClean="0"/>
              <a:t>işlem, tarih, çalışılan saat ve yapılan işin bilgisi girilerek jAccess’te </a:t>
            </a:r>
            <a:r>
              <a:rPr lang="tr-TR" dirty="0"/>
              <a:t>bulunan Insert WorkLog butonuyla JIRA’da kayıt altına alınmalıdır.</a:t>
            </a:r>
            <a:endParaRPr lang="tr-TR" dirty="0" smtClean="0"/>
          </a:p>
          <a:p>
            <a:endParaRPr lang="tr-TR" dirty="0" smtClean="0"/>
          </a:p>
        </p:txBody>
      </p:sp>
      <p:sp>
        <p:nvSpPr>
          <p:cNvPr id="3" name="Slide Number Placeholder 2"/>
          <p:cNvSpPr>
            <a:spLocks noGrp="1"/>
          </p:cNvSpPr>
          <p:nvPr>
            <p:ph type="sldNum" sz="quarter" idx="12"/>
          </p:nvPr>
        </p:nvSpPr>
        <p:spPr/>
        <p:txBody>
          <a:bodyPr/>
          <a:lstStyle/>
          <a:p>
            <a:fld id="{221F8894-E99A-C24B-9F27-2643E2117A13}" type="slidenum">
              <a:rPr lang="en-US" smtClean="0"/>
              <a:t>15</a:t>
            </a:fld>
            <a:endParaRPr lang="en-US"/>
          </a:p>
        </p:txBody>
      </p:sp>
      <p:sp>
        <p:nvSpPr>
          <p:cNvPr id="12" name="Rectangle 11"/>
          <p:cNvSpPr/>
          <p:nvPr/>
        </p:nvSpPr>
        <p:spPr>
          <a:xfrm>
            <a:off x="8274798" y="215016"/>
            <a:ext cx="617681" cy="2598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Rectangle 12"/>
          <p:cNvSpPr/>
          <p:nvPr/>
        </p:nvSpPr>
        <p:spPr>
          <a:xfrm>
            <a:off x="7588425" y="209317"/>
            <a:ext cx="617681" cy="259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pic>
        <p:nvPicPr>
          <p:cNvPr id="6" name="Picture 5"/>
          <p:cNvPicPr>
            <a:picLocks noChangeAspect="1"/>
          </p:cNvPicPr>
          <p:nvPr/>
        </p:nvPicPr>
        <p:blipFill>
          <a:blip r:embed="rId2"/>
          <a:stretch>
            <a:fillRect/>
          </a:stretch>
        </p:blipFill>
        <p:spPr>
          <a:xfrm>
            <a:off x="3076718" y="3511753"/>
            <a:ext cx="2919635" cy="2350681"/>
          </a:xfrm>
          <a:prstGeom prst="rect">
            <a:avLst/>
          </a:prstGeom>
        </p:spPr>
      </p:pic>
      <p:pic>
        <p:nvPicPr>
          <p:cNvPr id="14" name="Picture 13"/>
          <p:cNvPicPr>
            <a:picLocks noChangeAspect="1"/>
          </p:cNvPicPr>
          <p:nvPr/>
        </p:nvPicPr>
        <p:blipFill>
          <a:blip r:embed="rId3"/>
          <a:stretch>
            <a:fillRect/>
          </a:stretch>
        </p:blipFill>
        <p:spPr>
          <a:xfrm>
            <a:off x="1294372" y="1951158"/>
            <a:ext cx="6781800" cy="1066680"/>
          </a:xfrm>
          <a:prstGeom prst="rect">
            <a:avLst/>
          </a:prstGeom>
        </p:spPr>
      </p:pic>
      <p:sp>
        <p:nvSpPr>
          <p:cNvPr id="7" name="Oval 6"/>
          <p:cNvSpPr/>
          <p:nvPr/>
        </p:nvSpPr>
        <p:spPr>
          <a:xfrm>
            <a:off x="2646485" y="2346307"/>
            <a:ext cx="684000" cy="594741"/>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91303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592530" y="2825997"/>
            <a:ext cx="184731" cy="464871"/>
          </a:xfrm>
          <a:prstGeom prst="rect">
            <a:avLst/>
          </a:prstGeom>
        </p:spPr>
        <p:txBody>
          <a:bodyPr wrap="none">
            <a:spAutoFit/>
          </a:bodyPr>
          <a:lstStyle/>
          <a:p>
            <a:pPr>
              <a:lnSpc>
                <a:spcPct val="150000"/>
              </a:lnSpc>
            </a:pPr>
            <a:endParaRPr lang="tr-TR" dirty="0" smtClean="0"/>
          </a:p>
        </p:txBody>
      </p:sp>
      <p:sp>
        <p:nvSpPr>
          <p:cNvPr id="24" name="Rectangle 23"/>
          <p:cNvSpPr/>
          <p:nvPr/>
        </p:nvSpPr>
        <p:spPr>
          <a:xfrm>
            <a:off x="483330" y="52550"/>
            <a:ext cx="7487651" cy="584775"/>
          </a:xfrm>
          <a:prstGeom prst="rect">
            <a:avLst/>
          </a:prstGeom>
        </p:spPr>
        <p:txBody>
          <a:bodyPr wrap="square">
            <a:spAutoFit/>
          </a:bodyPr>
          <a:lstStyle/>
          <a:p>
            <a:r>
              <a:rPr lang="tr-TR" sz="3200" b="1" dirty="0" smtClean="0">
                <a:solidFill>
                  <a:schemeClr val="tx2"/>
                </a:solidFill>
              </a:rPr>
              <a:t>Ticket Durumunu Değiştirme</a:t>
            </a:r>
            <a:endParaRPr lang="en-US" sz="3200" b="1" dirty="0">
              <a:solidFill>
                <a:schemeClr val="tx2"/>
              </a:solidFill>
            </a:endParaRPr>
          </a:p>
        </p:txBody>
      </p:sp>
      <p:sp>
        <p:nvSpPr>
          <p:cNvPr id="25" name="Rounded Rectangle 24"/>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616820" y="1127974"/>
            <a:ext cx="8136904" cy="1200329"/>
          </a:xfrm>
          <a:prstGeom prst="rect">
            <a:avLst/>
          </a:prstGeom>
        </p:spPr>
        <p:txBody>
          <a:bodyPr wrap="square">
            <a:spAutoFit/>
          </a:bodyPr>
          <a:lstStyle/>
          <a:p>
            <a:r>
              <a:rPr lang="tr-TR" dirty="0" smtClean="0"/>
              <a:t>Ticket </a:t>
            </a:r>
            <a:r>
              <a:rPr lang="tr-TR" dirty="0"/>
              <a:t>ile ilgili işlemler tamamlandıktan sonra jAccess’te bulunan Resolve Issue butonuyla ticketın durumu çözüldü olarak </a:t>
            </a:r>
            <a:r>
              <a:rPr lang="tr-TR" dirty="0" smtClean="0"/>
              <a:t>değiştirilmelidir.</a:t>
            </a:r>
            <a:endParaRPr lang="tr-TR" dirty="0"/>
          </a:p>
          <a:p>
            <a:endParaRPr lang="tr-TR" dirty="0" smtClean="0"/>
          </a:p>
          <a:p>
            <a:endParaRPr lang="tr-TR" dirty="0" smtClean="0"/>
          </a:p>
        </p:txBody>
      </p:sp>
      <p:sp>
        <p:nvSpPr>
          <p:cNvPr id="3" name="Slide Number Placeholder 2"/>
          <p:cNvSpPr>
            <a:spLocks noGrp="1"/>
          </p:cNvSpPr>
          <p:nvPr>
            <p:ph type="sldNum" sz="quarter" idx="12"/>
          </p:nvPr>
        </p:nvSpPr>
        <p:spPr/>
        <p:txBody>
          <a:bodyPr/>
          <a:lstStyle/>
          <a:p>
            <a:fld id="{221F8894-E99A-C24B-9F27-2643E2117A13}" type="slidenum">
              <a:rPr lang="en-US" smtClean="0"/>
              <a:t>16</a:t>
            </a:fld>
            <a:endParaRPr lang="en-US"/>
          </a:p>
        </p:txBody>
      </p:sp>
      <p:sp>
        <p:nvSpPr>
          <p:cNvPr id="12" name="Rectangle 11"/>
          <p:cNvSpPr/>
          <p:nvPr/>
        </p:nvSpPr>
        <p:spPr>
          <a:xfrm>
            <a:off x="8274798" y="215016"/>
            <a:ext cx="617681" cy="2598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Rectangle 12"/>
          <p:cNvSpPr/>
          <p:nvPr/>
        </p:nvSpPr>
        <p:spPr>
          <a:xfrm>
            <a:off x="7588425" y="209317"/>
            <a:ext cx="617681" cy="259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pic>
        <p:nvPicPr>
          <p:cNvPr id="2" name="Picture 1"/>
          <p:cNvPicPr>
            <a:picLocks noChangeAspect="1"/>
          </p:cNvPicPr>
          <p:nvPr/>
        </p:nvPicPr>
        <p:blipFill>
          <a:blip r:embed="rId2"/>
          <a:stretch>
            <a:fillRect/>
          </a:stretch>
        </p:blipFill>
        <p:spPr>
          <a:xfrm>
            <a:off x="1122433" y="1941736"/>
            <a:ext cx="6781800" cy="1109195"/>
          </a:xfrm>
          <a:prstGeom prst="rect">
            <a:avLst/>
          </a:prstGeom>
        </p:spPr>
      </p:pic>
      <p:sp>
        <p:nvSpPr>
          <p:cNvPr id="14" name="Oval 13"/>
          <p:cNvSpPr/>
          <p:nvPr/>
        </p:nvSpPr>
        <p:spPr>
          <a:xfrm>
            <a:off x="2921737" y="2361922"/>
            <a:ext cx="684000" cy="618446"/>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pic>
        <p:nvPicPr>
          <p:cNvPr id="6" name="Picture 5"/>
          <p:cNvPicPr>
            <a:picLocks noChangeAspect="1"/>
          </p:cNvPicPr>
          <p:nvPr/>
        </p:nvPicPr>
        <p:blipFill>
          <a:blip r:embed="rId3"/>
          <a:stretch>
            <a:fillRect/>
          </a:stretch>
        </p:blipFill>
        <p:spPr>
          <a:xfrm>
            <a:off x="2784179" y="3632714"/>
            <a:ext cx="3291305" cy="2246316"/>
          </a:xfrm>
          <a:prstGeom prst="rect">
            <a:avLst/>
          </a:prstGeom>
        </p:spPr>
      </p:pic>
    </p:spTree>
    <p:extLst>
      <p:ext uri="{BB962C8B-B14F-4D97-AF65-F5344CB8AC3E}">
        <p14:creationId xmlns:p14="http://schemas.microsoft.com/office/powerpoint/2010/main" val="2906566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683568" y="2905511"/>
            <a:ext cx="184731" cy="464871"/>
          </a:xfrm>
          <a:prstGeom prst="rect">
            <a:avLst/>
          </a:prstGeom>
        </p:spPr>
        <p:txBody>
          <a:bodyPr wrap="none">
            <a:spAutoFit/>
          </a:bodyPr>
          <a:lstStyle/>
          <a:p>
            <a:pPr>
              <a:lnSpc>
                <a:spcPct val="150000"/>
              </a:lnSpc>
            </a:pPr>
            <a:endParaRPr lang="tr-TR" dirty="0" smtClean="0"/>
          </a:p>
        </p:txBody>
      </p:sp>
      <p:sp>
        <p:nvSpPr>
          <p:cNvPr id="24" name="Rectangle 23"/>
          <p:cNvSpPr/>
          <p:nvPr/>
        </p:nvSpPr>
        <p:spPr>
          <a:xfrm>
            <a:off x="483330" y="52550"/>
            <a:ext cx="7487651" cy="584775"/>
          </a:xfrm>
          <a:prstGeom prst="rect">
            <a:avLst/>
          </a:prstGeom>
        </p:spPr>
        <p:txBody>
          <a:bodyPr wrap="square">
            <a:spAutoFit/>
          </a:bodyPr>
          <a:lstStyle/>
          <a:p>
            <a:r>
              <a:rPr lang="tr-TR" sz="3200" b="1" dirty="0" smtClean="0">
                <a:solidFill>
                  <a:schemeClr val="tx2"/>
                </a:solidFill>
              </a:rPr>
              <a:t>Ticket Kapatma İşlemi</a:t>
            </a:r>
            <a:endParaRPr lang="en-US" sz="3200" b="1" dirty="0">
              <a:solidFill>
                <a:schemeClr val="tx2"/>
              </a:solidFill>
            </a:endParaRPr>
          </a:p>
        </p:txBody>
      </p:sp>
      <p:sp>
        <p:nvSpPr>
          <p:cNvPr id="25" name="Rounded Rectangle 24"/>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616820" y="1127974"/>
            <a:ext cx="8136904" cy="923330"/>
          </a:xfrm>
          <a:prstGeom prst="rect">
            <a:avLst/>
          </a:prstGeom>
        </p:spPr>
        <p:txBody>
          <a:bodyPr wrap="square">
            <a:spAutoFit/>
          </a:bodyPr>
          <a:lstStyle/>
          <a:p>
            <a:r>
              <a:rPr lang="tr-TR" dirty="0" smtClean="0"/>
              <a:t>Ticketın durumu değiştirildikten sonra, çözüm verildiyse ilgili ticket kapatılmalıdır.</a:t>
            </a:r>
          </a:p>
          <a:p>
            <a:pPr marL="285750" indent="-285750">
              <a:buFont typeface="Arial" panose="020B0604020202020204" pitchFamily="34" charset="0"/>
              <a:buChar char="•"/>
            </a:pPr>
            <a:endParaRPr lang="tr-TR" dirty="0" smtClean="0"/>
          </a:p>
          <a:p>
            <a:endParaRPr lang="tr-TR" dirty="0" smtClean="0"/>
          </a:p>
        </p:txBody>
      </p:sp>
      <p:sp>
        <p:nvSpPr>
          <p:cNvPr id="3" name="Slide Number Placeholder 2"/>
          <p:cNvSpPr>
            <a:spLocks noGrp="1"/>
          </p:cNvSpPr>
          <p:nvPr>
            <p:ph type="sldNum" sz="quarter" idx="12"/>
          </p:nvPr>
        </p:nvSpPr>
        <p:spPr/>
        <p:txBody>
          <a:bodyPr/>
          <a:lstStyle/>
          <a:p>
            <a:fld id="{221F8894-E99A-C24B-9F27-2643E2117A13}" type="slidenum">
              <a:rPr lang="en-US" smtClean="0"/>
              <a:t>17</a:t>
            </a:fld>
            <a:endParaRPr lang="en-US"/>
          </a:p>
        </p:txBody>
      </p:sp>
      <p:sp>
        <p:nvSpPr>
          <p:cNvPr id="12" name="Rectangle 11"/>
          <p:cNvSpPr/>
          <p:nvPr/>
        </p:nvSpPr>
        <p:spPr>
          <a:xfrm>
            <a:off x="8274798" y="215016"/>
            <a:ext cx="617681" cy="2598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Rectangle 12"/>
          <p:cNvSpPr/>
          <p:nvPr/>
        </p:nvSpPr>
        <p:spPr>
          <a:xfrm>
            <a:off x="7588425" y="209317"/>
            <a:ext cx="617681" cy="259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pic>
        <p:nvPicPr>
          <p:cNvPr id="2" name="Picture 1"/>
          <p:cNvPicPr>
            <a:picLocks noChangeAspect="1"/>
          </p:cNvPicPr>
          <p:nvPr/>
        </p:nvPicPr>
        <p:blipFill>
          <a:blip r:embed="rId2"/>
          <a:stretch>
            <a:fillRect/>
          </a:stretch>
        </p:blipFill>
        <p:spPr>
          <a:xfrm>
            <a:off x="1145096" y="1687820"/>
            <a:ext cx="6781800" cy="1134512"/>
          </a:xfrm>
          <a:prstGeom prst="rect">
            <a:avLst/>
          </a:prstGeom>
        </p:spPr>
      </p:pic>
      <p:sp>
        <p:nvSpPr>
          <p:cNvPr id="14" name="Oval 13"/>
          <p:cNvSpPr/>
          <p:nvPr/>
        </p:nvSpPr>
        <p:spPr>
          <a:xfrm>
            <a:off x="3370145" y="2130600"/>
            <a:ext cx="684000" cy="695615"/>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35569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44 Düz Bağlayıcı"/>
          <p:cNvCxnSpPr/>
          <p:nvPr/>
        </p:nvCxnSpPr>
        <p:spPr>
          <a:xfrm>
            <a:off x="-396875" y="5717314"/>
            <a:ext cx="954087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3608" y="2204864"/>
            <a:ext cx="6771876" cy="523220"/>
          </a:xfrm>
          <a:prstGeom prst="rect">
            <a:avLst/>
          </a:prstGeom>
          <a:noFill/>
        </p:spPr>
        <p:txBody>
          <a:bodyPr wrap="square" rtlCol="0">
            <a:spAutoFit/>
          </a:bodyPr>
          <a:lstStyle/>
          <a:p>
            <a:pPr algn="ctr"/>
            <a:r>
              <a:rPr lang="tr-TR" sz="2800" b="1" dirty="0" smtClean="0">
                <a:solidFill>
                  <a:schemeClr val="accent1"/>
                </a:solidFill>
              </a:rPr>
              <a:t>SON</a:t>
            </a:r>
            <a:endParaRPr lang="tr-TR" sz="2800" b="1" dirty="0">
              <a:solidFill>
                <a:schemeClr val="accent1"/>
              </a:solidFill>
            </a:endParaRPr>
          </a:p>
        </p:txBody>
      </p:sp>
      <p:sp>
        <p:nvSpPr>
          <p:cNvPr id="8" name="Rectangle 7"/>
          <p:cNvSpPr/>
          <p:nvPr/>
        </p:nvSpPr>
        <p:spPr>
          <a:xfrm>
            <a:off x="2857488" y="3196642"/>
            <a:ext cx="3214710" cy="369332"/>
          </a:xfrm>
          <a:prstGeom prst="rect">
            <a:avLst/>
          </a:prstGeom>
        </p:spPr>
        <p:txBody>
          <a:bodyPr wrap="square">
            <a:spAutoFit/>
          </a:bodyPr>
          <a:lstStyle/>
          <a:p>
            <a:r>
              <a:rPr lang="tr-TR" dirty="0" smtClean="0"/>
              <a:t>Dinlediğiniz için teşekkür ederiz</a:t>
            </a:r>
          </a:p>
        </p:txBody>
      </p:sp>
      <p:cxnSp>
        <p:nvCxnSpPr>
          <p:cNvPr id="9" name="Straight Connector 8"/>
          <p:cNvCxnSpPr/>
          <p:nvPr/>
        </p:nvCxnSpPr>
        <p:spPr>
          <a:xfrm>
            <a:off x="653600" y="2996952"/>
            <a:ext cx="799288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67744" y="4437112"/>
            <a:ext cx="4104456" cy="369332"/>
          </a:xfrm>
          <a:prstGeom prst="rect">
            <a:avLst/>
          </a:prstGeom>
        </p:spPr>
        <p:txBody>
          <a:bodyPr wrap="square">
            <a:spAutoFit/>
          </a:bodyPr>
          <a:lstStyle/>
          <a:p>
            <a:pPr algn="ctr"/>
            <a:r>
              <a:rPr lang="tr-TR" dirty="0" smtClean="0"/>
              <a:t>Nisan 2019</a:t>
            </a:r>
          </a:p>
        </p:txBody>
      </p:sp>
      <p:sp>
        <p:nvSpPr>
          <p:cNvPr id="3" name="Slide Number Placeholder 2"/>
          <p:cNvSpPr>
            <a:spLocks noGrp="1"/>
          </p:cNvSpPr>
          <p:nvPr>
            <p:ph type="sldNum" sz="quarter" idx="12"/>
          </p:nvPr>
        </p:nvSpPr>
        <p:spPr/>
        <p:txBody>
          <a:bodyPr/>
          <a:lstStyle/>
          <a:p>
            <a:fld id="{221F8894-E99A-C24B-9F27-2643E2117A13}" type="slidenum">
              <a:rPr lang="en-US" smtClean="0"/>
              <a:t>18</a:t>
            </a:fld>
            <a:endParaRPr lang="en-US"/>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spTree>
    <p:extLst>
      <p:ext uri="{BB962C8B-B14F-4D97-AF65-F5344CB8AC3E}">
        <p14:creationId xmlns:p14="http://schemas.microsoft.com/office/powerpoint/2010/main" val="265827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80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4479637" y="3059668"/>
            <a:ext cx="184731" cy="369332"/>
          </a:xfrm>
          <a:prstGeom prst="rect">
            <a:avLst/>
          </a:prstGeom>
        </p:spPr>
        <p:txBody>
          <a:bodyPr wrap="none">
            <a:spAutoFit/>
          </a:bodyPr>
          <a:lstStyle/>
          <a:p>
            <a:pPr algn="ctr"/>
            <a:endParaRPr lang="tr-TR" b="1" dirty="0">
              <a:solidFill>
                <a:schemeClr val="accent1"/>
              </a:solidFill>
            </a:endParaRPr>
          </a:p>
        </p:txBody>
      </p:sp>
      <p:sp>
        <p:nvSpPr>
          <p:cNvPr id="15" name="Rectangle 14"/>
          <p:cNvSpPr/>
          <p:nvPr/>
        </p:nvSpPr>
        <p:spPr>
          <a:xfrm>
            <a:off x="356881" y="307532"/>
            <a:ext cx="8136904" cy="4247317"/>
          </a:xfrm>
          <a:prstGeom prst="rect">
            <a:avLst/>
          </a:prstGeom>
          <a:noFill/>
        </p:spPr>
        <p:txBody>
          <a:bodyPr wrap="square">
            <a:spAutoFit/>
          </a:bodyPr>
          <a:lstStyle/>
          <a:p>
            <a:pPr algn="just"/>
            <a:endParaRPr lang="tr-TR" b="1" dirty="0" smtClean="0"/>
          </a:p>
          <a:p>
            <a:pPr algn="just"/>
            <a:r>
              <a:rPr lang="tr-TR" b="1" dirty="0" smtClean="0"/>
              <a:t>İçerikler</a:t>
            </a:r>
          </a:p>
          <a:p>
            <a:pPr algn="just"/>
            <a:endParaRPr lang="tr-TR" b="1" dirty="0" smtClean="0"/>
          </a:p>
          <a:p>
            <a:pPr marL="800100" lvl="1" indent="-342900" algn="just">
              <a:buFont typeface="+mj-lt"/>
              <a:buAutoNum type="arabicPeriod"/>
            </a:pPr>
            <a:r>
              <a:rPr lang="tr-TR" dirty="0"/>
              <a:t>Müşteri İsteği &amp; Probleminin Cevaplanması </a:t>
            </a:r>
            <a:endParaRPr lang="tr-TR" dirty="0" smtClean="0"/>
          </a:p>
          <a:p>
            <a:pPr marL="800100" lvl="1" indent="-342900" algn="just">
              <a:buFont typeface="+mj-lt"/>
              <a:buAutoNum type="arabicPeriod"/>
            </a:pPr>
            <a:r>
              <a:rPr lang="tr-TR" dirty="0" smtClean="0"/>
              <a:t>Kayıt Oluşturma İşlemi</a:t>
            </a:r>
          </a:p>
          <a:p>
            <a:pPr marL="800100" lvl="1" indent="-342900" algn="just">
              <a:buFont typeface="+mj-lt"/>
              <a:buAutoNum type="arabicPeriod"/>
            </a:pPr>
            <a:r>
              <a:rPr lang="tr-TR" dirty="0"/>
              <a:t>Uzak Masaüstü Bağlantısı</a:t>
            </a:r>
          </a:p>
          <a:p>
            <a:pPr marL="800100" lvl="1" indent="-342900" algn="just">
              <a:buFont typeface="+mj-lt"/>
              <a:buAutoNum type="arabicPeriod"/>
            </a:pPr>
            <a:r>
              <a:rPr lang="tr-TR" dirty="0"/>
              <a:t>VPN Bağlantısı</a:t>
            </a:r>
          </a:p>
          <a:p>
            <a:pPr marL="800100" lvl="1" indent="-342900" algn="just">
              <a:buFont typeface="+mj-lt"/>
              <a:buAutoNum type="arabicPeriod"/>
            </a:pPr>
            <a:r>
              <a:rPr lang="tr-TR" dirty="0"/>
              <a:t>VPN Bağlantısı Üzerinden Uzak Masaüstü </a:t>
            </a:r>
            <a:r>
              <a:rPr lang="tr-TR" dirty="0" smtClean="0"/>
              <a:t>Bağlantısı</a:t>
            </a:r>
          </a:p>
          <a:p>
            <a:pPr marL="800100" lvl="1" indent="-342900" algn="just">
              <a:buFont typeface="+mj-lt"/>
              <a:buAutoNum type="arabicPeriod"/>
            </a:pPr>
            <a:r>
              <a:rPr lang="tr-TR" dirty="0" smtClean="0"/>
              <a:t>Örnek Ekran Görüntüleri</a:t>
            </a:r>
          </a:p>
          <a:p>
            <a:pPr marL="800100" lvl="1" indent="-342900" algn="just">
              <a:buFont typeface="+mj-lt"/>
              <a:buAutoNum type="arabicPeriod"/>
            </a:pPr>
            <a:r>
              <a:rPr lang="tr-TR" dirty="0" smtClean="0"/>
              <a:t>Teamviewer Bağlantısı</a:t>
            </a:r>
          </a:p>
          <a:p>
            <a:pPr marL="800100" lvl="1" indent="-342900" algn="just">
              <a:buFont typeface="+mj-lt"/>
              <a:buAutoNum type="arabicPeriod"/>
            </a:pPr>
            <a:r>
              <a:rPr lang="tr-TR" dirty="0" smtClean="0"/>
              <a:t>Kayıta Yorum Ekleme</a:t>
            </a:r>
          </a:p>
          <a:p>
            <a:pPr marL="800100" lvl="1" indent="-342900" algn="just">
              <a:buFont typeface="+mj-lt"/>
              <a:buAutoNum type="arabicPeriod"/>
            </a:pPr>
            <a:r>
              <a:rPr lang="tr-TR" dirty="0" smtClean="0"/>
              <a:t>Kayıta Çalışma Süresi Ekleme</a:t>
            </a:r>
          </a:p>
          <a:p>
            <a:pPr marL="800100" lvl="1" indent="-342900" algn="just">
              <a:buFont typeface="+mj-lt"/>
              <a:buAutoNum type="arabicPeriod"/>
            </a:pPr>
            <a:r>
              <a:rPr lang="tr-TR" dirty="0" smtClean="0"/>
              <a:t>Kayıt Durumunu Değiştirme</a:t>
            </a:r>
          </a:p>
          <a:p>
            <a:pPr marL="800100" lvl="1" indent="-342900" algn="just">
              <a:buFont typeface="+mj-lt"/>
              <a:buAutoNum type="arabicPeriod"/>
            </a:pPr>
            <a:r>
              <a:rPr lang="tr-TR" dirty="0" smtClean="0"/>
              <a:t>Kayıt Kapatma İşlemi</a:t>
            </a:r>
          </a:p>
          <a:p>
            <a:pPr marL="800100" lvl="1" indent="-342900" algn="just">
              <a:buFont typeface="+mj-lt"/>
              <a:buAutoNum type="arabicPeriod"/>
            </a:pPr>
            <a:endParaRPr lang="tr-TR" dirty="0" smtClean="0"/>
          </a:p>
        </p:txBody>
      </p:sp>
      <p:sp>
        <p:nvSpPr>
          <p:cNvPr id="3" name="Slide Number Placeholder 2"/>
          <p:cNvSpPr>
            <a:spLocks noGrp="1"/>
          </p:cNvSpPr>
          <p:nvPr>
            <p:ph type="sldNum" sz="quarter" idx="12"/>
          </p:nvPr>
        </p:nvSpPr>
        <p:spPr/>
        <p:txBody>
          <a:bodyPr/>
          <a:lstStyle/>
          <a:p>
            <a:fld id="{221F8894-E99A-C24B-9F27-2643E2117A13}" type="slidenum">
              <a:rPr lang="en-US" smtClean="0"/>
              <a:t>2</a:t>
            </a:fld>
            <a:endParaRPr lang="en-US"/>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spTree>
    <p:extLst>
      <p:ext uri="{BB962C8B-B14F-4D97-AF65-F5344CB8AC3E}">
        <p14:creationId xmlns:p14="http://schemas.microsoft.com/office/powerpoint/2010/main" val="4210345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483330" y="52550"/>
            <a:ext cx="6795293" cy="584775"/>
          </a:xfrm>
          <a:prstGeom prst="rect">
            <a:avLst/>
          </a:prstGeom>
        </p:spPr>
        <p:txBody>
          <a:bodyPr wrap="square">
            <a:spAutoFit/>
          </a:bodyPr>
          <a:lstStyle/>
          <a:p>
            <a:r>
              <a:rPr lang="tr-TR" sz="3200" b="1" dirty="0" smtClean="0">
                <a:solidFill>
                  <a:schemeClr val="tx2"/>
                </a:solidFill>
              </a:rPr>
              <a:t>Müşteri Mailinin Cevaplanması</a:t>
            </a:r>
            <a:endParaRPr lang="en-US" sz="3200" b="1" dirty="0">
              <a:solidFill>
                <a:schemeClr val="tx2"/>
              </a:solidFill>
            </a:endParaRPr>
          </a:p>
        </p:txBody>
      </p:sp>
      <p:sp>
        <p:nvSpPr>
          <p:cNvPr id="8" name="Rounded Rectangle 7"/>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Rectangle 20"/>
          <p:cNvSpPr/>
          <p:nvPr/>
        </p:nvSpPr>
        <p:spPr>
          <a:xfrm>
            <a:off x="492040" y="1282238"/>
            <a:ext cx="8136904" cy="4247317"/>
          </a:xfrm>
          <a:prstGeom prst="rect">
            <a:avLst/>
          </a:prstGeom>
        </p:spPr>
        <p:txBody>
          <a:bodyPr wrap="square">
            <a:spAutoFit/>
          </a:bodyPr>
          <a:lstStyle/>
          <a:p>
            <a:r>
              <a:rPr lang="tr-TR" dirty="0"/>
              <a:t>Müşteri maili alındıktan sonra ilk iş olarak konuyla ilgili JIRA sistemine </a:t>
            </a:r>
            <a:r>
              <a:rPr lang="tr-TR" dirty="0" smtClean="0"/>
              <a:t>kayıt </a:t>
            </a:r>
            <a:r>
              <a:rPr lang="tr-TR" dirty="0"/>
              <a:t>açılarak müşteriye konuyla ilgilenildiğine dair bir dönüş yapılmalıdır. </a:t>
            </a:r>
            <a:endParaRPr lang="tr-TR" dirty="0" smtClean="0"/>
          </a:p>
          <a:p>
            <a:endParaRPr lang="tr-TR" dirty="0" smtClean="0"/>
          </a:p>
          <a:p>
            <a:endParaRPr lang="tr-TR" dirty="0" smtClean="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r>
              <a:rPr lang="tr-TR" dirty="0" smtClean="0"/>
              <a:t>Bu </a:t>
            </a:r>
            <a:r>
              <a:rPr lang="tr-TR" dirty="0"/>
              <a:t>mailde konuya </a:t>
            </a:r>
            <a:r>
              <a:rPr lang="tr-TR" dirty="0" smtClean="0"/>
              <a:t>kayıt </a:t>
            </a:r>
            <a:r>
              <a:rPr lang="tr-TR" dirty="0"/>
              <a:t>numarası eklenmeli ve mail </a:t>
            </a:r>
            <a:r>
              <a:rPr lang="tr-TR" u="sng" dirty="0">
                <a:hlinkClick r:id="rId3"/>
              </a:rPr>
              <a:t>b2bsupport@vestel.com.tr</a:t>
            </a:r>
            <a:r>
              <a:rPr lang="tr-TR" dirty="0"/>
              <a:t> adı ile </a:t>
            </a:r>
            <a:r>
              <a:rPr lang="tr-TR" dirty="0" smtClean="0"/>
              <a:t>«On Behalf Of» özelliği kullanılarak atılmalıdır</a:t>
            </a:r>
            <a:r>
              <a:rPr lang="tr-TR" dirty="0"/>
              <a:t>. Bu mail adresinde gerekli izinlere sahip olunmalıdır.</a:t>
            </a:r>
          </a:p>
        </p:txBody>
      </p:sp>
      <p:sp>
        <p:nvSpPr>
          <p:cNvPr id="22" name="Rectangle 21"/>
          <p:cNvSpPr/>
          <p:nvPr/>
        </p:nvSpPr>
        <p:spPr>
          <a:xfrm>
            <a:off x="683568" y="2905511"/>
            <a:ext cx="184731" cy="464871"/>
          </a:xfrm>
          <a:prstGeom prst="rect">
            <a:avLst/>
          </a:prstGeom>
        </p:spPr>
        <p:txBody>
          <a:bodyPr wrap="none">
            <a:spAutoFit/>
          </a:bodyPr>
          <a:lstStyle/>
          <a:p>
            <a:pPr>
              <a:lnSpc>
                <a:spcPct val="150000"/>
              </a:lnSpc>
            </a:pPr>
            <a:endParaRPr lang="tr-TR" dirty="0" smtClean="0"/>
          </a:p>
        </p:txBody>
      </p:sp>
      <p:sp>
        <p:nvSpPr>
          <p:cNvPr id="3" name="Slide Number Placeholder 2"/>
          <p:cNvSpPr>
            <a:spLocks noGrp="1"/>
          </p:cNvSpPr>
          <p:nvPr>
            <p:ph type="sldNum" sz="quarter" idx="12"/>
          </p:nvPr>
        </p:nvSpPr>
        <p:spPr/>
        <p:txBody>
          <a:bodyPr/>
          <a:lstStyle/>
          <a:p>
            <a:fld id="{221F8894-E99A-C24B-9F27-2643E2117A13}" type="slidenum">
              <a:rPr lang="en-US" smtClean="0"/>
              <a:t>3</a:t>
            </a:fld>
            <a:endParaRPr lang="en-US"/>
          </a:p>
        </p:txBody>
      </p:sp>
      <p:sp>
        <p:nvSpPr>
          <p:cNvPr id="10" name="Rectangle 9"/>
          <p:cNvSpPr/>
          <p:nvPr/>
        </p:nvSpPr>
        <p:spPr>
          <a:xfrm>
            <a:off x="7978080" y="217584"/>
            <a:ext cx="914400" cy="2598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1" name="Rectangle 10"/>
          <p:cNvSpPr/>
          <p:nvPr/>
        </p:nvSpPr>
        <p:spPr>
          <a:xfrm>
            <a:off x="6947947" y="217584"/>
            <a:ext cx="914400" cy="259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00361070"/>
              </p:ext>
            </p:extLst>
          </p:nvPr>
        </p:nvGraphicFramePr>
        <p:xfrm>
          <a:off x="1644160" y="2096304"/>
          <a:ext cx="5776548" cy="2133600"/>
        </p:xfrm>
        <a:graphic>
          <a:graphicData uri="http://schemas.openxmlformats.org/drawingml/2006/table">
            <a:tbl>
              <a:tblPr firstRow="1" bandRow="1">
                <a:tableStyleId>{5C22544A-7EE6-4342-B048-85BDC9FD1C3A}</a:tableStyleId>
              </a:tblPr>
              <a:tblGrid>
                <a:gridCol w="1444137">
                  <a:extLst>
                    <a:ext uri="{9D8B030D-6E8A-4147-A177-3AD203B41FA5}">
                      <a16:colId xmlns:a16="http://schemas.microsoft.com/office/drawing/2014/main" val="1373302993"/>
                    </a:ext>
                  </a:extLst>
                </a:gridCol>
                <a:gridCol w="1444137">
                  <a:extLst>
                    <a:ext uri="{9D8B030D-6E8A-4147-A177-3AD203B41FA5}">
                      <a16:colId xmlns:a16="http://schemas.microsoft.com/office/drawing/2014/main" val="3228513218"/>
                    </a:ext>
                  </a:extLst>
                </a:gridCol>
                <a:gridCol w="1444137">
                  <a:extLst>
                    <a:ext uri="{9D8B030D-6E8A-4147-A177-3AD203B41FA5}">
                      <a16:colId xmlns:a16="http://schemas.microsoft.com/office/drawing/2014/main" val="163762243"/>
                    </a:ext>
                  </a:extLst>
                </a:gridCol>
                <a:gridCol w="1444137">
                  <a:extLst>
                    <a:ext uri="{9D8B030D-6E8A-4147-A177-3AD203B41FA5}">
                      <a16:colId xmlns:a16="http://schemas.microsoft.com/office/drawing/2014/main" val="1411820178"/>
                    </a:ext>
                  </a:extLst>
                </a:gridCol>
              </a:tblGrid>
              <a:tr h="284342">
                <a:tc>
                  <a:txBody>
                    <a:bodyPr/>
                    <a:lstStyle/>
                    <a:p>
                      <a:pPr algn="ctr"/>
                      <a:endParaRPr lang="tr-TR" sz="1400" dirty="0"/>
                    </a:p>
                  </a:txBody>
                  <a:tcPr>
                    <a:noFill/>
                  </a:tcPr>
                </a:tc>
                <a:tc>
                  <a:txBody>
                    <a:bodyPr/>
                    <a:lstStyle/>
                    <a:p>
                      <a:pPr algn="ctr"/>
                      <a:r>
                        <a:rPr lang="tr-TR" sz="1400" dirty="0" smtClean="0"/>
                        <a:t>Kaynak</a:t>
                      </a:r>
                      <a:endParaRPr lang="tr-TR" sz="1400" dirty="0"/>
                    </a:p>
                  </a:txBody>
                  <a:tcPr/>
                </a:tc>
                <a:tc>
                  <a:txBody>
                    <a:bodyPr/>
                    <a:lstStyle/>
                    <a:p>
                      <a:pPr algn="ctr"/>
                      <a:r>
                        <a:rPr lang="tr-TR" sz="1400" dirty="0" smtClean="0"/>
                        <a:t>Çağrı Karşılama</a:t>
                      </a:r>
                      <a:endParaRPr lang="tr-TR" sz="1400" dirty="0"/>
                    </a:p>
                  </a:txBody>
                  <a:tcPr/>
                </a:tc>
                <a:tc>
                  <a:txBody>
                    <a:bodyPr/>
                    <a:lstStyle/>
                    <a:p>
                      <a:pPr algn="ctr"/>
                      <a:r>
                        <a:rPr lang="tr-TR" sz="1400" dirty="0" smtClean="0"/>
                        <a:t>Problem Çözme</a:t>
                      </a:r>
                      <a:endParaRPr lang="tr-TR" sz="1400" dirty="0"/>
                    </a:p>
                  </a:txBody>
                  <a:tcPr/>
                </a:tc>
                <a:extLst>
                  <a:ext uri="{0D108BD9-81ED-4DB2-BD59-A6C34878D82A}">
                    <a16:rowId xmlns:a16="http://schemas.microsoft.com/office/drawing/2014/main" val="3686613968"/>
                  </a:ext>
                </a:extLst>
              </a:tr>
              <a:tr h="284342">
                <a:tc rowSpan="3">
                  <a:txBody>
                    <a:bodyPr/>
                    <a:lstStyle/>
                    <a:p>
                      <a:pPr algn="ctr"/>
                      <a:r>
                        <a:rPr lang="tr-TR" sz="1400" dirty="0" smtClean="0"/>
                        <a:t>Mesai İçi</a:t>
                      </a:r>
                      <a:endParaRPr lang="tr-TR" sz="1400" dirty="0"/>
                    </a:p>
                  </a:txBody>
                  <a:tcPr anchor="ctr">
                    <a:solidFill>
                      <a:schemeClr val="accent2">
                        <a:lumMod val="60000"/>
                        <a:lumOff val="40000"/>
                      </a:schemeClr>
                    </a:solidFill>
                  </a:tcPr>
                </a:tc>
                <a:tc>
                  <a:txBody>
                    <a:bodyPr/>
                    <a:lstStyle/>
                    <a:p>
                      <a:pPr algn="ctr"/>
                      <a:r>
                        <a:rPr lang="tr-TR" sz="1400" dirty="0" smtClean="0"/>
                        <a:t>Telefon</a:t>
                      </a:r>
                      <a:endParaRPr lang="tr-TR" sz="1400" dirty="0"/>
                    </a:p>
                  </a:txBody>
                  <a:tcPr>
                    <a:solidFill>
                      <a:schemeClr val="accent2">
                        <a:lumMod val="40000"/>
                        <a:lumOff val="60000"/>
                      </a:schemeClr>
                    </a:solidFill>
                  </a:tcPr>
                </a:tc>
                <a:tc>
                  <a:txBody>
                    <a:bodyPr/>
                    <a:lstStyle/>
                    <a:p>
                      <a:pPr algn="ctr"/>
                      <a:r>
                        <a:rPr lang="tr-TR" sz="1400" dirty="0" smtClean="0"/>
                        <a:t>VMH</a:t>
                      </a:r>
                      <a:endParaRPr lang="tr-TR" sz="1400" dirty="0"/>
                    </a:p>
                  </a:txBody>
                  <a:tcPr>
                    <a:solidFill>
                      <a:schemeClr val="accent2">
                        <a:lumMod val="40000"/>
                        <a:lumOff val="60000"/>
                      </a:schemeClr>
                    </a:solidFill>
                  </a:tcPr>
                </a:tc>
                <a:tc>
                  <a:txBody>
                    <a:bodyPr/>
                    <a:lstStyle/>
                    <a:p>
                      <a:pPr algn="ctr"/>
                      <a:r>
                        <a:rPr lang="tr-TR" sz="1400" dirty="0" smtClean="0"/>
                        <a:t>Vestek</a:t>
                      </a:r>
                      <a:endParaRPr lang="tr-TR" sz="1400" dirty="0"/>
                    </a:p>
                  </a:txBody>
                  <a:tcPr>
                    <a:solidFill>
                      <a:schemeClr val="accent2">
                        <a:lumMod val="40000"/>
                        <a:lumOff val="60000"/>
                      </a:schemeClr>
                    </a:solidFill>
                  </a:tcPr>
                </a:tc>
                <a:extLst>
                  <a:ext uri="{0D108BD9-81ED-4DB2-BD59-A6C34878D82A}">
                    <a16:rowId xmlns:a16="http://schemas.microsoft.com/office/drawing/2014/main" val="4095259591"/>
                  </a:ext>
                </a:extLst>
              </a:tr>
              <a:tr h="284342">
                <a:tc vMerge="1">
                  <a:txBody>
                    <a:bodyPr/>
                    <a:lstStyle/>
                    <a:p>
                      <a:endParaRPr lang="tr-TR" dirty="0"/>
                    </a:p>
                  </a:txBody>
                  <a:tcPr/>
                </a:tc>
                <a:tc>
                  <a:txBody>
                    <a:bodyPr/>
                    <a:lstStyle/>
                    <a:p>
                      <a:pPr algn="ctr"/>
                      <a:r>
                        <a:rPr lang="tr-TR" sz="1400" dirty="0" smtClean="0"/>
                        <a:t>Mail</a:t>
                      </a:r>
                      <a:endParaRPr lang="tr-TR" sz="1400" dirty="0"/>
                    </a:p>
                  </a:txBody>
                  <a:tcPr>
                    <a:solidFill>
                      <a:schemeClr val="accent2">
                        <a:lumMod val="40000"/>
                        <a:lumOff val="60000"/>
                      </a:schemeClr>
                    </a:solidFill>
                  </a:tcPr>
                </a:tc>
                <a:tc>
                  <a:txBody>
                    <a:bodyPr/>
                    <a:lstStyle/>
                    <a:p>
                      <a:pPr algn="ctr"/>
                      <a:r>
                        <a:rPr lang="tr-TR" sz="1400" dirty="0" smtClean="0"/>
                        <a:t>Vestek</a:t>
                      </a:r>
                      <a:endParaRPr lang="tr-TR" sz="1400" dirty="0"/>
                    </a:p>
                  </a:txBody>
                  <a:tcPr>
                    <a:solidFill>
                      <a:schemeClr val="accent2">
                        <a:lumMod val="40000"/>
                        <a:lumOff val="60000"/>
                      </a:schemeClr>
                    </a:solidFill>
                  </a:tcPr>
                </a:tc>
                <a:tc>
                  <a:txBody>
                    <a:bodyPr/>
                    <a:lstStyle/>
                    <a:p>
                      <a:pPr algn="ctr"/>
                      <a:r>
                        <a:rPr lang="tr-TR" sz="1400" dirty="0" smtClean="0"/>
                        <a:t>Vestek</a:t>
                      </a:r>
                      <a:endParaRPr lang="tr-TR" sz="1400" dirty="0"/>
                    </a:p>
                  </a:txBody>
                  <a:tcPr>
                    <a:solidFill>
                      <a:schemeClr val="accent2">
                        <a:lumMod val="40000"/>
                        <a:lumOff val="60000"/>
                      </a:schemeClr>
                    </a:solidFill>
                  </a:tcPr>
                </a:tc>
                <a:extLst>
                  <a:ext uri="{0D108BD9-81ED-4DB2-BD59-A6C34878D82A}">
                    <a16:rowId xmlns:a16="http://schemas.microsoft.com/office/drawing/2014/main" val="4207971134"/>
                  </a:ext>
                </a:extLst>
              </a:tr>
              <a:tr h="284342">
                <a:tc vMerge="1">
                  <a:txBody>
                    <a:bodyPr/>
                    <a:lstStyle/>
                    <a:p>
                      <a:endParaRPr lang="tr-TR" dirty="0"/>
                    </a:p>
                  </a:txBody>
                  <a:tcPr/>
                </a:tc>
                <a:tc>
                  <a:txBody>
                    <a:bodyPr/>
                    <a:lstStyle/>
                    <a:p>
                      <a:pPr algn="ctr"/>
                      <a:r>
                        <a:rPr lang="tr-TR" sz="1400" dirty="0" smtClean="0"/>
                        <a:t>Web</a:t>
                      </a:r>
                      <a:endParaRPr lang="tr-TR" sz="1400" dirty="0"/>
                    </a:p>
                  </a:txBody>
                  <a:tcPr>
                    <a:solidFill>
                      <a:schemeClr val="accent2">
                        <a:lumMod val="40000"/>
                        <a:lumOff val="60000"/>
                      </a:schemeClr>
                    </a:solidFill>
                  </a:tcPr>
                </a:tc>
                <a:tc>
                  <a:txBody>
                    <a:bodyPr/>
                    <a:lstStyle/>
                    <a:p>
                      <a:pPr algn="ctr"/>
                      <a:r>
                        <a:rPr lang="tr-TR" sz="1400" dirty="0" smtClean="0"/>
                        <a:t>Otomatik</a:t>
                      </a:r>
                      <a:endParaRPr lang="tr-TR" sz="1400" dirty="0"/>
                    </a:p>
                  </a:txBody>
                  <a:tcPr>
                    <a:solidFill>
                      <a:schemeClr val="accent2">
                        <a:lumMod val="40000"/>
                        <a:lumOff val="60000"/>
                      </a:schemeClr>
                    </a:solidFill>
                  </a:tcPr>
                </a:tc>
                <a:tc>
                  <a:txBody>
                    <a:bodyPr/>
                    <a:lstStyle/>
                    <a:p>
                      <a:pPr algn="ctr"/>
                      <a:r>
                        <a:rPr lang="tr-TR" sz="1400" dirty="0" smtClean="0"/>
                        <a:t>Vestek</a:t>
                      </a:r>
                      <a:endParaRPr lang="tr-TR" sz="1400" dirty="0"/>
                    </a:p>
                  </a:txBody>
                  <a:tcPr>
                    <a:solidFill>
                      <a:schemeClr val="accent2">
                        <a:lumMod val="40000"/>
                        <a:lumOff val="60000"/>
                      </a:schemeClr>
                    </a:solidFill>
                  </a:tcPr>
                </a:tc>
                <a:extLst>
                  <a:ext uri="{0D108BD9-81ED-4DB2-BD59-A6C34878D82A}">
                    <a16:rowId xmlns:a16="http://schemas.microsoft.com/office/drawing/2014/main" val="3597300363"/>
                  </a:ext>
                </a:extLst>
              </a:tr>
              <a:tr h="284342">
                <a:tc rowSpan="3">
                  <a:txBody>
                    <a:bodyPr/>
                    <a:lstStyle/>
                    <a:p>
                      <a:pPr algn="ctr"/>
                      <a:r>
                        <a:rPr lang="tr-TR" sz="1400" dirty="0" smtClean="0"/>
                        <a:t>Mesai Dışı</a:t>
                      </a:r>
                      <a:endParaRPr lang="tr-TR" sz="1400" dirty="0"/>
                    </a:p>
                  </a:txBody>
                  <a:tcPr anchor="ctr">
                    <a:solidFill>
                      <a:schemeClr val="tx2">
                        <a:lumMod val="60000"/>
                        <a:lumOff val="40000"/>
                      </a:schemeClr>
                    </a:solidFill>
                  </a:tcPr>
                </a:tc>
                <a:tc>
                  <a:txBody>
                    <a:bodyPr/>
                    <a:lstStyle/>
                    <a:p>
                      <a:pPr algn="ctr"/>
                      <a:r>
                        <a:rPr lang="tr-TR" sz="1400" dirty="0" smtClean="0"/>
                        <a:t>Telefon</a:t>
                      </a:r>
                      <a:endParaRPr lang="tr-TR" sz="1400" dirty="0"/>
                    </a:p>
                  </a:txBody>
                  <a:tcPr>
                    <a:solidFill>
                      <a:schemeClr val="accent1">
                        <a:lumMod val="60000"/>
                        <a:lumOff val="40000"/>
                      </a:schemeClr>
                    </a:solidFill>
                  </a:tcPr>
                </a:tc>
                <a:tc>
                  <a:txBody>
                    <a:bodyPr/>
                    <a:lstStyle/>
                    <a:p>
                      <a:pPr algn="ctr"/>
                      <a:r>
                        <a:rPr lang="tr-TR" sz="1400" dirty="0" smtClean="0"/>
                        <a:t>VMH</a:t>
                      </a:r>
                      <a:endParaRPr lang="tr-TR" sz="1400" dirty="0"/>
                    </a:p>
                  </a:txBody>
                  <a:tcPr>
                    <a:solidFill>
                      <a:schemeClr val="accent1">
                        <a:lumMod val="60000"/>
                        <a:lumOff val="40000"/>
                      </a:schemeClr>
                    </a:solidFill>
                  </a:tcPr>
                </a:tc>
                <a:tc>
                  <a:txBody>
                    <a:bodyPr/>
                    <a:lstStyle/>
                    <a:p>
                      <a:pPr algn="ctr"/>
                      <a:r>
                        <a:rPr lang="tr-TR" sz="1400" dirty="0" smtClean="0"/>
                        <a:t>Vestek</a:t>
                      </a:r>
                      <a:endParaRPr lang="tr-TR" sz="1400" dirty="0"/>
                    </a:p>
                  </a:txBody>
                  <a:tcPr>
                    <a:solidFill>
                      <a:schemeClr val="accent1">
                        <a:lumMod val="60000"/>
                        <a:lumOff val="40000"/>
                      </a:schemeClr>
                    </a:solidFill>
                  </a:tcPr>
                </a:tc>
                <a:extLst>
                  <a:ext uri="{0D108BD9-81ED-4DB2-BD59-A6C34878D82A}">
                    <a16:rowId xmlns:a16="http://schemas.microsoft.com/office/drawing/2014/main" val="3715062081"/>
                  </a:ext>
                </a:extLst>
              </a:tr>
              <a:tr h="284342">
                <a:tc vMerge="1">
                  <a:txBody>
                    <a:bodyPr/>
                    <a:lstStyle/>
                    <a:p>
                      <a:endParaRPr lang="tr-TR"/>
                    </a:p>
                  </a:txBody>
                  <a:tcPr/>
                </a:tc>
                <a:tc>
                  <a:txBody>
                    <a:bodyPr/>
                    <a:lstStyle/>
                    <a:p>
                      <a:pPr algn="ctr"/>
                      <a:r>
                        <a:rPr lang="tr-TR" sz="1400" dirty="0" smtClean="0"/>
                        <a:t>Mail</a:t>
                      </a:r>
                      <a:endParaRPr lang="tr-TR" sz="1400" dirty="0"/>
                    </a:p>
                  </a:txBody>
                  <a:tcPr>
                    <a:solidFill>
                      <a:schemeClr val="accent1">
                        <a:lumMod val="60000"/>
                        <a:lumOff val="40000"/>
                      </a:schemeClr>
                    </a:solidFill>
                  </a:tcPr>
                </a:tc>
                <a:tc>
                  <a:txBody>
                    <a:bodyPr/>
                    <a:lstStyle/>
                    <a:p>
                      <a:pPr algn="ctr"/>
                      <a:r>
                        <a:rPr lang="tr-TR" sz="1400" dirty="0" smtClean="0"/>
                        <a:t>VMH</a:t>
                      </a:r>
                      <a:endParaRPr lang="tr-TR" sz="1400" dirty="0"/>
                    </a:p>
                  </a:txBody>
                  <a:tcPr>
                    <a:solidFill>
                      <a:schemeClr val="accent1">
                        <a:lumMod val="60000"/>
                        <a:lumOff val="40000"/>
                      </a:schemeClr>
                    </a:solidFill>
                  </a:tcPr>
                </a:tc>
                <a:tc>
                  <a:txBody>
                    <a:bodyPr/>
                    <a:lstStyle/>
                    <a:p>
                      <a:pPr algn="ctr"/>
                      <a:r>
                        <a:rPr lang="tr-TR" sz="1400" dirty="0" smtClean="0"/>
                        <a:t>Vestek</a:t>
                      </a:r>
                      <a:endParaRPr lang="tr-TR" sz="1400" dirty="0"/>
                    </a:p>
                  </a:txBody>
                  <a:tcPr>
                    <a:solidFill>
                      <a:schemeClr val="accent1">
                        <a:lumMod val="60000"/>
                        <a:lumOff val="40000"/>
                      </a:schemeClr>
                    </a:solidFill>
                  </a:tcPr>
                </a:tc>
                <a:extLst>
                  <a:ext uri="{0D108BD9-81ED-4DB2-BD59-A6C34878D82A}">
                    <a16:rowId xmlns:a16="http://schemas.microsoft.com/office/drawing/2014/main" val="4084131527"/>
                  </a:ext>
                </a:extLst>
              </a:tr>
              <a:tr h="284342">
                <a:tc vMerge="1">
                  <a:txBody>
                    <a:bodyPr/>
                    <a:lstStyle/>
                    <a:p>
                      <a:endParaRPr lang="tr-TR"/>
                    </a:p>
                  </a:txBody>
                  <a:tcPr/>
                </a:tc>
                <a:tc>
                  <a:txBody>
                    <a:bodyPr/>
                    <a:lstStyle/>
                    <a:p>
                      <a:pPr algn="ctr"/>
                      <a:r>
                        <a:rPr lang="tr-TR" sz="1400" dirty="0" smtClean="0"/>
                        <a:t>Web</a:t>
                      </a:r>
                      <a:endParaRPr lang="tr-TR" sz="1400" dirty="0"/>
                    </a:p>
                  </a:txBody>
                  <a:tcPr>
                    <a:solidFill>
                      <a:schemeClr val="accent1">
                        <a:lumMod val="60000"/>
                        <a:lumOff val="40000"/>
                      </a:schemeClr>
                    </a:solidFill>
                  </a:tcPr>
                </a:tc>
                <a:tc>
                  <a:txBody>
                    <a:bodyPr/>
                    <a:lstStyle/>
                    <a:p>
                      <a:pPr algn="ctr"/>
                      <a:r>
                        <a:rPr lang="tr-TR" sz="1400" dirty="0" smtClean="0"/>
                        <a:t>Otomatik</a:t>
                      </a:r>
                      <a:endParaRPr lang="tr-TR" sz="1400" dirty="0"/>
                    </a:p>
                  </a:txBody>
                  <a:tcPr>
                    <a:solidFill>
                      <a:schemeClr val="accent1">
                        <a:lumMod val="60000"/>
                        <a:lumOff val="40000"/>
                      </a:schemeClr>
                    </a:solidFill>
                  </a:tcPr>
                </a:tc>
                <a:tc>
                  <a:txBody>
                    <a:bodyPr/>
                    <a:lstStyle/>
                    <a:p>
                      <a:pPr algn="ctr"/>
                      <a:r>
                        <a:rPr lang="tr-TR" sz="1400" dirty="0" smtClean="0"/>
                        <a:t>Vestek</a:t>
                      </a:r>
                      <a:endParaRPr lang="tr-TR" sz="1400" dirty="0"/>
                    </a:p>
                  </a:txBody>
                  <a:tcPr>
                    <a:solidFill>
                      <a:schemeClr val="accent1">
                        <a:lumMod val="60000"/>
                        <a:lumOff val="40000"/>
                      </a:schemeClr>
                    </a:solidFill>
                  </a:tcPr>
                </a:tc>
                <a:extLst>
                  <a:ext uri="{0D108BD9-81ED-4DB2-BD59-A6C34878D82A}">
                    <a16:rowId xmlns:a16="http://schemas.microsoft.com/office/drawing/2014/main" val="1442199255"/>
                  </a:ext>
                </a:extLst>
              </a:tr>
            </a:tbl>
          </a:graphicData>
        </a:graphic>
      </p:graphicFrame>
    </p:spTree>
    <p:extLst>
      <p:ext uri="{BB962C8B-B14F-4D97-AF65-F5344CB8AC3E}">
        <p14:creationId xmlns:p14="http://schemas.microsoft.com/office/powerpoint/2010/main" val="3902769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ounded Rectangle 10"/>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683568" y="2861549"/>
            <a:ext cx="184731" cy="464871"/>
          </a:xfrm>
          <a:prstGeom prst="rect">
            <a:avLst/>
          </a:prstGeom>
        </p:spPr>
        <p:txBody>
          <a:bodyPr wrap="none">
            <a:spAutoFit/>
          </a:bodyPr>
          <a:lstStyle/>
          <a:p>
            <a:pPr>
              <a:lnSpc>
                <a:spcPct val="150000"/>
              </a:lnSpc>
            </a:pPr>
            <a:endParaRPr lang="tr-TR" dirty="0" smtClean="0"/>
          </a:p>
        </p:txBody>
      </p:sp>
      <p:sp>
        <p:nvSpPr>
          <p:cNvPr id="24" name="Rectangle 23"/>
          <p:cNvSpPr/>
          <p:nvPr/>
        </p:nvSpPr>
        <p:spPr>
          <a:xfrm>
            <a:off x="483330" y="52550"/>
            <a:ext cx="7487651" cy="584775"/>
          </a:xfrm>
          <a:prstGeom prst="rect">
            <a:avLst/>
          </a:prstGeom>
        </p:spPr>
        <p:txBody>
          <a:bodyPr wrap="square">
            <a:spAutoFit/>
          </a:bodyPr>
          <a:lstStyle/>
          <a:p>
            <a:r>
              <a:rPr lang="tr-TR" sz="3200" b="1" dirty="0" smtClean="0">
                <a:solidFill>
                  <a:schemeClr val="tx2"/>
                </a:solidFill>
              </a:rPr>
              <a:t>Kayıt Oluşturma İşlemi</a:t>
            </a:r>
            <a:endParaRPr lang="en-US" sz="3200" b="1" dirty="0">
              <a:solidFill>
                <a:schemeClr val="tx2"/>
              </a:solidFill>
            </a:endParaRPr>
          </a:p>
        </p:txBody>
      </p:sp>
      <p:sp>
        <p:nvSpPr>
          <p:cNvPr id="25" name="Rounded Rectangle 24"/>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616820" y="1127974"/>
            <a:ext cx="8136904" cy="923330"/>
          </a:xfrm>
          <a:prstGeom prst="rect">
            <a:avLst/>
          </a:prstGeom>
        </p:spPr>
        <p:txBody>
          <a:bodyPr wrap="square">
            <a:spAutoFit/>
          </a:bodyPr>
          <a:lstStyle/>
          <a:p>
            <a:r>
              <a:rPr lang="tr-TR" dirty="0"/>
              <a:t>Outlook programı içine kurulan jAccess eklentisi ile JIRA’da </a:t>
            </a:r>
            <a:r>
              <a:rPr lang="tr-TR" dirty="0" smtClean="0"/>
              <a:t>kayıt </a:t>
            </a:r>
            <a:r>
              <a:rPr lang="tr-TR" dirty="0"/>
              <a:t>otomatik olarak açılabilir ve istenen formatlara uygun mail atılabilmektedir. </a:t>
            </a:r>
            <a:r>
              <a:rPr lang="tr-TR" dirty="0" smtClean="0"/>
              <a:t>Müşteri mailinin üstüne gelinerek «Create Issue» butonuna basılır.</a:t>
            </a:r>
          </a:p>
        </p:txBody>
      </p:sp>
      <p:sp>
        <p:nvSpPr>
          <p:cNvPr id="3" name="Slide Number Placeholder 2"/>
          <p:cNvSpPr>
            <a:spLocks noGrp="1"/>
          </p:cNvSpPr>
          <p:nvPr>
            <p:ph type="sldNum" sz="quarter" idx="12"/>
          </p:nvPr>
        </p:nvSpPr>
        <p:spPr/>
        <p:txBody>
          <a:bodyPr/>
          <a:lstStyle/>
          <a:p>
            <a:fld id="{221F8894-E99A-C24B-9F27-2643E2117A13}" type="slidenum">
              <a:rPr lang="en-US" smtClean="0"/>
              <a:t>4</a:t>
            </a:fld>
            <a:endParaRPr lang="en-US"/>
          </a:p>
        </p:txBody>
      </p:sp>
      <p:sp>
        <p:nvSpPr>
          <p:cNvPr id="12" name="Rectangle 11"/>
          <p:cNvSpPr/>
          <p:nvPr/>
        </p:nvSpPr>
        <p:spPr>
          <a:xfrm>
            <a:off x="8274798" y="215016"/>
            <a:ext cx="617681" cy="2598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Rectangle 12"/>
          <p:cNvSpPr/>
          <p:nvPr/>
        </p:nvSpPr>
        <p:spPr>
          <a:xfrm>
            <a:off x="7588425" y="209317"/>
            <a:ext cx="617681" cy="259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pic>
        <p:nvPicPr>
          <p:cNvPr id="2" name="Picture 1"/>
          <p:cNvPicPr>
            <a:picLocks noChangeAspect="1"/>
          </p:cNvPicPr>
          <p:nvPr/>
        </p:nvPicPr>
        <p:blipFill>
          <a:blip r:embed="rId2"/>
          <a:stretch>
            <a:fillRect/>
          </a:stretch>
        </p:blipFill>
        <p:spPr>
          <a:xfrm>
            <a:off x="1145096" y="2151937"/>
            <a:ext cx="6781800" cy="1174484"/>
          </a:xfrm>
          <a:prstGeom prst="rect">
            <a:avLst/>
          </a:prstGeom>
        </p:spPr>
      </p:pic>
      <p:sp>
        <p:nvSpPr>
          <p:cNvPr id="5" name="Oval 4"/>
          <p:cNvSpPr/>
          <p:nvPr/>
        </p:nvSpPr>
        <p:spPr>
          <a:xfrm>
            <a:off x="1145096" y="2641327"/>
            <a:ext cx="463896" cy="654849"/>
          </a:xfrm>
          <a:prstGeom prst="ellipse">
            <a:avLst/>
          </a:prstGeom>
          <a:noFill/>
          <a:ln w="38100"/>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6" name="TextBox 5"/>
          <p:cNvSpPr txBox="1"/>
          <p:nvPr/>
        </p:nvSpPr>
        <p:spPr>
          <a:xfrm>
            <a:off x="868299" y="3886200"/>
            <a:ext cx="4131833" cy="1200329"/>
          </a:xfrm>
          <a:prstGeom prst="rect">
            <a:avLst/>
          </a:prstGeom>
          <a:noFill/>
        </p:spPr>
        <p:txBody>
          <a:bodyPr wrap="square" rtlCol="0">
            <a:spAutoFit/>
          </a:bodyPr>
          <a:lstStyle/>
          <a:p>
            <a:r>
              <a:rPr lang="tr-TR" dirty="0"/>
              <a:t>Butona basıldıktan sonra açılan pencerede açılacak ticket’a dair istenilen bilgiler girilir ve «Submit» tuşuna basılır.</a:t>
            </a:r>
          </a:p>
          <a:p>
            <a:endParaRPr lang="tr-TR" dirty="0"/>
          </a:p>
        </p:txBody>
      </p:sp>
      <p:pic>
        <p:nvPicPr>
          <p:cNvPr id="14" name="Picture 13"/>
          <p:cNvPicPr>
            <a:picLocks noChangeAspect="1"/>
          </p:cNvPicPr>
          <p:nvPr/>
        </p:nvPicPr>
        <p:blipFill>
          <a:blip r:embed="rId3"/>
          <a:stretch>
            <a:fillRect/>
          </a:stretch>
        </p:blipFill>
        <p:spPr>
          <a:xfrm>
            <a:off x="5334024" y="3759717"/>
            <a:ext cx="2280835" cy="2363275"/>
          </a:xfrm>
          <a:prstGeom prst="rect">
            <a:avLst/>
          </a:prstGeom>
        </p:spPr>
      </p:pic>
    </p:spTree>
    <p:extLst>
      <p:ext uri="{BB962C8B-B14F-4D97-AF65-F5344CB8AC3E}">
        <p14:creationId xmlns:p14="http://schemas.microsoft.com/office/powerpoint/2010/main" val="3555910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683568" y="3178073"/>
            <a:ext cx="184731" cy="464871"/>
          </a:xfrm>
          <a:prstGeom prst="rect">
            <a:avLst/>
          </a:prstGeom>
        </p:spPr>
        <p:txBody>
          <a:bodyPr wrap="none">
            <a:spAutoFit/>
          </a:bodyPr>
          <a:lstStyle/>
          <a:p>
            <a:pPr>
              <a:lnSpc>
                <a:spcPct val="150000"/>
              </a:lnSpc>
            </a:pPr>
            <a:endParaRPr lang="tr-TR" dirty="0" smtClean="0"/>
          </a:p>
        </p:txBody>
      </p:sp>
      <p:sp>
        <p:nvSpPr>
          <p:cNvPr id="24" name="Rectangle 23"/>
          <p:cNvSpPr/>
          <p:nvPr/>
        </p:nvSpPr>
        <p:spPr>
          <a:xfrm>
            <a:off x="483330" y="52550"/>
            <a:ext cx="7487651" cy="584775"/>
          </a:xfrm>
          <a:prstGeom prst="rect">
            <a:avLst/>
          </a:prstGeom>
        </p:spPr>
        <p:txBody>
          <a:bodyPr wrap="square">
            <a:spAutoFit/>
          </a:bodyPr>
          <a:lstStyle/>
          <a:p>
            <a:r>
              <a:rPr lang="tr-TR" sz="3200" b="1" dirty="0" smtClean="0">
                <a:solidFill>
                  <a:schemeClr val="tx2"/>
                </a:solidFill>
              </a:rPr>
              <a:t>Uzak Masaüstü Bağlantısı</a:t>
            </a:r>
            <a:endParaRPr lang="en-US" sz="3200" b="1" dirty="0">
              <a:solidFill>
                <a:schemeClr val="tx2"/>
              </a:solidFill>
            </a:endParaRPr>
          </a:p>
        </p:txBody>
      </p:sp>
      <p:sp>
        <p:nvSpPr>
          <p:cNvPr id="25" name="Rounded Rectangle 24"/>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616820" y="1127974"/>
            <a:ext cx="8136904" cy="2585323"/>
          </a:xfrm>
          <a:prstGeom prst="rect">
            <a:avLst/>
          </a:prstGeom>
        </p:spPr>
        <p:txBody>
          <a:bodyPr wrap="square">
            <a:spAutoFit/>
          </a:bodyPr>
          <a:lstStyle/>
          <a:p>
            <a:r>
              <a:rPr lang="tr-TR" dirty="0" smtClean="0"/>
              <a:t>İstek &amp; sorun IPHTV ürünlerindeyse müşteri sunucusuna erişebilmek için bilgisayarınızdan VPN hesaplarının tutulduğu VOSG1-VOSG6 isimli 6 adet sanal sunuculara bağlanılması gerekmektedir. Uzak Masaüstü Bağlantısı aşağıdaki komutlar ile başlatılabilir.</a:t>
            </a:r>
          </a:p>
          <a:p>
            <a:endParaRPr lang="tr-TR" dirty="0"/>
          </a:p>
          <a:p>
            <a:pPr marL="342900" indent="-342900">
              <a:buFont typeface="+mj-lt"/>
              <a:buAutoNum type="arabicPeriod"/>
            </a:pPr>
            <a:r>
              <a:rPr lang="tr-TR" dirty="0" smtClean="0"/>
              <a:t>Windows butonu ile birlikte «R» butonuna basılarak «Çalıştır» uygulaması açılır.</a:t>
            </a:r>
          </a:p>
          <a:p>
            <a:pPr marL="342900" indent="-342900">
              <a:buFont typeface="+mj-lt"/>
              <a:buAutoNum type="arabicPeriod"/>
            </a:pPr>
            <a:r>
              <a:rPr lang="tr-TR" dirty="0" smtClean="0"/>
              <a:t>Çalıştır uygulamasına «mstsc» yazılarak Uzak Masaüstü Bağlantısı programı açılır.</a:t>
            </a:r>
          </a:p>
          <a:p>
            <a:pPr marL="285750" indent="-285750">
              <a:buFont typeface="Arial" panose="020B0604020202020204" pitchFamily="34" charset="0"/>
              <a:buChar char="•"/>
            </a:pPr>
            <a:endParaRPr lang="tr-TR" dirty="0" smtClean="0"/>
          </a:p>
          <a:p>
            <a:endParaRPr lang="tr-TR" dirty="0" smtClean="0"/>
          </a:p>
        </p:txBody>
      </p:sp>
      <p:sp>
        <p:nvSpPr>
          <p:cNvPr id="3" name="Slide Number Placeholder 2"/>
          <p:cNvSpPr>
            <a:spLocks noGrp="1"/>
          </p:cNvSpPr>
          <p:nvPr>
            <p:ph type="sldNum" sz="quarter" idx="12"/>
          </p:nvPr>
        </p:nvSpPr>
        <p:spPr/>
        <p:txBody>
          <a:bodyPr/>
          <a:lstStyle/>
          <a:p>
            <a:fld id="{221F8894-E99A-C24B-9F27-2643E2117A13}" type="slidenum">
              <a:rPr lang="en-US" smtClean="0"/>
              <a:t>5</a:t>
            </a:fld>
            <a:endParaRPr lang="en-US"/>
          </a:p>
        </p:txBody>
      </p:sp>
      <p:sp>
        <p:nvSpPr>
          <p:cNvPr id="12" name="Rectangle 11"/>
          <p:cNvSpPr/>
          <p:nvPr/>
        </p:nvSpPr>
        <p:spPr>
          <a:xfrm>
            <a:off x="8274798" y="215016"/>
            <a:ext cx="617681" cy="2598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Rectangle 12"/>
          <p:cNvSpPr/>
          <p:nvPr/>
        </p:nvSpPr>
        <p:spPr>
          <a:xfrm>
            <a:off x="7588425" y="209317"/>
            <a:ext cx="617681" cy="259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pic>
        <p:nvPicPr>
          <p:cNvPr id="5" name="Picture 4"/>
          <p:cNvPicPr>
            <a:picLocks noChangeAspect="1"/>
          </p:cNvPicPr>
          <p:nvPr/>
        </p:nvPicPr>
        <p:blipFill>
          <a:blip r:embed="rId2"/>
          <a:stretch>
            <a:fillRect/>
          </a:stretch>
        </p:blipFill>
        <p:spPr>
          <a:xfrm>
            <a:off x="683568" y="3178073"/>
            <a:ext cx="3385881" cy="1701578"/>
          </a:xfrm>
          <a:prstGeom prst="rect">
            <a:avLst/>
          </a:prstGeom>
        </p:spPr>
      </p:pic>
      <p:pic>
        <p:nvPicPr>
          <p:cNvPr id="6" name="Picture 5"/>
          <p:cNvPicPr>
            <a:picLocks noChangeAspect="1"/>
          </p:cNvPicPr>
          <p:nvPr/>
        </p:nvPicPr>
        <p:blipFill rotWithShape="1">
          <a:blip r:embed="rId3"/>
          <a:srcRect t="979" r="1458" b="1"/>
          <a:stretch/>
        </p:blipFill>
        <p:spPr>
          <a:xfrm>
            <a:off x="4625990" y="3178073"/>
            <a:ext cx="3648808" cy="2257721"/>
          </a:xfrm>
          <a:prstGeom prst="rect">
            <a:avLst/>
          </a:prstGeom>
        </p:spPr>
      </p:pic>
    </p:spTree>
    <p:extLst>
      <p:ext uri="{BB962C8B-B14F-4D97-AF65-F5344CB8AC3E}">
        <p14:creationId xmlns:p14="http://schemas.microsoft.com/office/powerpoint/2010/main" val="2874275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683568" y="3178073"/>
            <a:ext cx="184731" cy="464871"/>
          </a:xfrm>
          <a:prstGeom prst="rect">
            <a:avLst/>
          </a:prstGeom>
        </p:spPr>
        <p:txBody>
          <a:bodyPr wrap="none">
            <a:spAutoFit/>
          </a:bodyPr>
          <a:lstStyle/>
          <a:p>
            <a:pPr>
              <a:lnSpc>
                <a:spcPct val="150000"/>
              </a:lnSpc>
            </a:pPr>
            <a:endParaRPr lang="tr-TR" dirty="0" smtClean="0"/>
          </a:p>
        </p:txBody>
      </p:sp>
      <p:sp>
        <p:nvSpPr>
          <p:cNvPr id="24" name="Rectangle 23"/>
          <p:cNvSpPr/>
          <p:nvPr/>
        </p:nvSpPr>
        <p:spPr>
          <a:xfrm>
            <a:off x="483330" y="52550"/>
            <a:ext cx="7487651" cy="584775"/>
          </a:xfrm>
          <a:prstGeom prst="rect">
            <a:avLst/>
          </a:prstGeom>
        </p:spPr>
        <p:txBody>
          <a:bodyPr wrap="square">
            <a:spAutoFit/>
          </a:bodyPr>
          <a:lstStyle/>
          <a:p>
            <a:r>
              <a:rPr lang="tr-TR" sz="3200" b="1" dirty="0" smtClean="0">
                <a:solidFill>
                  <a:schemeClr val="tx2"/>
                </a:solidFill>
              </a:rPr>
              <a:t>Uzak Masaüstü Bağlantısı</a:t>
            </a:r>
            <a:endParaRPr lang="en-US" sz="3200" b="1" dirty="0">
              <a:solidFill>
                <a:schemeClr val="tx2"/>
              </a:solidFill>
            </a:endParaRPr>
          </a:p>
        </p:txBody>
      </p:sp>
      <p:sp>
        <p:nvSpPr>
          <p:cNvPr id="25" name="Rounded Rectangle 24"/>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616820" y="1127974"/>
            <a:ext cx="8136904" cy="646331"/>
          </a:xfrm>
          <a:prstGeom prst="rect">
            <a:avLst/>
          </a:prstGeom>
        </p:spPr>
        <p:txBody>
          <a:bodyPr wrap="square">
            <a:spAutoFit/>
          </a:bodyPr>
          <a:lstStyle/>
          <a:p>
            <a:r>
              <a:rPr lang="tr-TR" dirty="0" smtClean="0"/>
              <a:t>Bulunan 6 adet VOSG sunucusunun IP ve kullanıcı bilgileri aşağıdaki tablodan görülebilir.</a:t>
            </a:r>
          </a:p>
        </p:txBody>
      </p:sp>
      <p:sp>
        <p:nvSpPr>
          <p:cNvPr id="3" name="Slide Number Placeholder 2"/>
          <p:cNvSpPr>
            <a:spLocks noGrp="1"/>
          </p:cNvSpPr>
          <p:nvPr>
            <p:ph type="sldNum" sz="quarter" idx="12"/>
          </p:nvPr>
        </p:nvSpPr>
        <p:spPr/>
        <p:txBody>
          <a:bodyPr/>
          <a:lstStyle/>
          <a:p>
            <a:fld id="{221F8894-E99A-C24B-9F27-2643E2117A13}" type="slidenum">
              <a:rPr lang="en-US" smtClean="0"/>
              <a:t>6</a:t>
            </a:fld>
            <a:endParaRPr lang="en-US"/>
          </a:p>
        </p:txBody>
      </p:sp>
      <p:sp>
        <p:nvSpPr>
          <p:cNvPr id="12" name="Rectangle 11"/>
          <p:cNvSpPr/>
          <p:nvPr/>
        </p:nvSpPr>
        <p:spPr>
          <a:xfrm>
            <a:off x="8274798" y="215016"/>
            <a:ext cx="617681" cy="2598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Rectangle 12"/>
          <p:cNvSpPr/>
          <p:nvPr/>
        </p:nvSpPr>
        <p:spPr>
          <a:xfrm>
            <a:off x="7588425" y="209317"/>
            <a:ext cx="617681" cy="259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427975853"/>
              </p:ext>
            </p:extLst>
          </p:nvPr>
        </p:nvGraphicFramePr>
        <p:xfrm>
          <a:off x="1524000" y="1774305"/>
          <a:ext cx="6096000" cy="25958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83284041"/>
                    </a:ext>
                  </a:extLst>
                </a:gridCol>
                <a:gridCol w="2032000">
                  <a:extLst>
                    <a:ext uri="{9D8B030D-6E8A-4147-A177-3AD203B41FA5}">
                      <a16:colId xmlns:a16="http://schemas.microsoft.com/office/drawing/2014/main" val="1725181675"/>
                    </a:ext>
                  </a:extLst>
                </a:gridCol>
                <a:gridCol w="2032000">
                  <a:extLst>
                    <a:ext uri="{9D8B030D-6E8A-4147-A177-3AD203B41FA5}">
                      <a16:colId xmlns:a16="http://schemas.microsoft.com/office/drawing/2014/main" val="4031001565"/>
                    </a:ext>
                  </a:extLst>
                </a:gridCol>
              </a:tblGrid>
              <a:tr h="370840">
                <a:tc>
                  <a:txBody>
                    <a:bodyPr/>
                    <a:lstStyle/>
                    <a:p>
                      <a:pPr algn="ctr"/>
                      <a:r>
                        <a:rPr lang="tr-TR" sz="1600" dirty="0" smtClean="0"/>
                        <a:t>IP Adresi:Port</a:t>
                      </a:r>
                      <a:endParaRPr lang="tr-TR" sz="1600" dirty="0"/>
                    </a:p>
                  </a:txBody>
                  <a:tcPr/>
                </a:tc>
                <a:tc>
                  <a:txBody>
                    <a:bodyPr/>
                    <a:lstStyle/>
                    <a:p>
                      <a:pPr algn="ctr"/>
                      <a:r>
                        <a:rPr lang="tr-TR" sz="1600" dirty="0" smtClean="0"/>
                        <a:t>Kullanıcı Adı</a:t>
                      </a:r>
                      <a:endParaRPr lang="tr-TR" sz="1600" dirty="0"/>
                    </a:p>
                  </a:txBody>
                  <a:tcPr/>
                </a:tc>
                <a:tc>
                  <a:txBody>
                    <a:bodyPr/>
                    <a:lstStyle/>
                    <a:p>
                      <a:pPr algn="ctr"/>
                      <a:r>
                        <a:rPr lang="tr-TR" sz="1600" dirty="0" smtClean="0"/>
                        <a:t>Şifre</a:t>
                      </a:r>
                      <a:endParaRPr lang="tr-TR" sz="1600" dirty="0"/>
                    </a:p>
                  </a:txBody>
                  <a:tcPr/>
                </a:tc>
                <a:extLst>
                  <a:ext uri="{0D108BD9-81ED-4DB2-BD59-A6C34878D82A}">
                    <a16:rowId xmlns:a16="http://schemas.microsoft.com/office/drawing/2014/main" val="2870289400"/>
                  </a:ext>
                </a:extLst>
              </a:tr>
              <a:tr h="370840">
                <a:tc>
                  <a:txBody>
                    <a:bodyPr/>
                    <a:lstStyle/>
                    <a:p>
                      <a:pPr algn="ctr"/>
                      <a:r>
                        <a:rPr lang="tr-TR" sz="1600" dirty="0" smtClean="0"/>
                        <a:t>192.168.0.81:32000</a:t>
                      </a:r>
                      <a:endParaRPr lang="tr-TR" sz="1600" dirty="0"/>
                    </a:p>
                  </a:txBody>
                  <a:tcPr/>
                </a:tc>
                <a:tc>
                  <a:txBody>
                    <a:bodyPr/>
                    <a:lstStyle/>
                    <a:p>
                      <a:pPr algn="ctr"/>
                      <a:r>
                        <a:rPr lang="tr-TR" sz="1600" dirty="0" smtClean="0"/>
                        <a:t>administrator</a:t>
                      </a:r>
                      <a:endParaRPr lang="tr-TR" sz="1600" dirty="0"/>
                    </a:p>
                  </a:txBody>
                  <a:tcPr/>
                </a:tc>
                <a:tc>
                  <a:txBody>
                    <a:bodyPr/>
                    <a:lstStyle/>
                    <a:p>
                      <a:pPr algn="ctr"/>
                      <a:r>
                        <a:rPr lang="tr-TR" sz="1600" dirty="0" smtClean="0"/>
                        <a:t>Pass1234</a:t>
                      </a:r>
                      <a:endParaRPr lang="tr-TR" sz="1600" dirty="0"/>
                    </a:p>
                  </a:txBody>
                  <a:tcPr/>
                </a:tc>
                <a:extLst>
                  <a:ext uri="{0D108BD9-81ED-4DB2-BD59-A6C34878D82A}">
                    <a16:rowId xmlns:a16="http://schemas.microsoft.com/office/drawing/2014/main" val="4094527423"/>
                  </a:ext>
                </a:extLst>
              </a:tr>
              <a:tr h="370840">
                <a:tc>
                  <a:txBody>
                    <a:bodyPr/>
                    <a:lstStyle/>
                    <a:p>
                      <a:pPr algn="ctr"/>
                      <a:r>
                        <a:rPr lang="tr-TR" sz="1600" dirty="0" smtClean="0"/>
                        <a:t>192.168.0.82:32000</a:t>
                      </a:r>
                    </a:p>
                  </a:txBody>
                  <a:tcPr/>
                </a:tc>
                <a:tc>
                  <a:txBody>
                    <a:bodyPr/>
                    <a:lstStyle/>
                    <a:p>
                      <a:pPr algn="ctr"/>
                      <a:r>
                        <a:rPr lang="tr-TR" sz="1600" dirty="0" smtClean="0"/>
                        <a:t>administrator</a:t>
                      </a:r>
                      <a:endParaRPr lang="tr-TR" sz="1600" dirty="0"/>
                    </a:p>
                  </a:txBody>
                  <a:tcPr/>
                </a:tc>
                <a:tc>
                  <a:txBody>
                    <a:bodyPr/>
                    <a:lstStyle/>
                    <a:p>
                      <a:pPr algn="ctr"/>
                      <a:r>
                        <a:rPr lang="tr-TR" sz="1600" dirty="0" smtClean="0"/>
                        <a:t>Pass1234</a:t>
                      </a:r>
                      <a:endParaRPr lang="tr-TR" sz="1600" dirty="0"/>
                    </a:p>
                  </a:txBody>
                  <a:tcPr/>
                </a:tc>
                <a:extLst>
                  <a:ext uri="{0D108BD9-81ED-4DB2-BD59-A6C34878D82A}">
                    <a16:rowId xmlns:a16="http://schemas.microsoft.com/office/drawing/2014/main" val="3842299176"/>
                  </a:ext>
                </a:extLst>
              </a:tr>
              <a:tr h="370840">
                <a:tc>
                  <a:txBody>
                    <a:bodyPr/>
                    <a:lstStyle/>
                    <a:p>
                      <a:pPr algn="ctr"/>
                      <a:r>
                        <a:rPr lang="tr-TR" sz="1600" dirty="0" smtClean="0"/>
                        <a:t>192.168.0.83:32000</a:t>
                      </a:r>
                      <a:endParaRPr lang="tr-TR" sz="1600" dirty="0"/>
                    </a:p>
                  </a:txBody>
                  <a:tcPr/>
                </a:tc>
                <a:tc>
                  <a:txBody>
                    <a:bodyPr/>
                    <a:lstStyle/>
                    <a:p>
                      <a:pPr algn="ctr"/>
                      <a:r>
                        <a:rPr lang="tr-TR" sz="1600" dirty="0" smtClean="0"/>
                        <a:t>administrator</a:t>
                      </a:r>
                      <a:endParaRPr lang="tr-TR" sz="1600" dirty="0"/>
                    </a:p>
                  </a:txBody>
                  <a:tcPr/>
                </a:tc>
                <a:tc>
                  <a:txBody>
                    <a:bodyPr/>
                    <a:lstStyle/>
                    <a:p>
                      <a:pPr algn="ctr"/>
                      <a:r>
                        <a:rPr lang="tr-TR" sz="1600" dirty="0" smtClean="0"/>
                        <a:t>Pass1234</a:t>
                      </a:r>
                      <a:endParaRPr lang="tr-TR" sz="1600" dirty="0"/>
                    </a:p>
                  </a:txBody>
                  <a:tcPr/>
                </a:tc>
                <a:extLst>
                  <a:ext uri="{0D108BD9-81ED-4DB2-BD59-A6C34878D82A}">
                    <a16:rowId xmlns:a16="http://schemas.microsoft.com/office/drawing/2014/main" val="3561575637"/>
                  </a:ext>
                </a:extLst>
              </a:tr>
              <a:tr h="370840">
                <a:tc>
                  <a:txBody>
                    <a:bodyPr/>
                    <a:lstStyle/>
                    <a:p>
                      <a:pPr algn="ctr"/>
                      <a:r>
                        <a:rPr lang="tr-TR" sz="1600" dirty="0" smtClean="0"/>
                        <a:t>192.168.0.84:32000</a:t>
                      </a:r>
                      <a:endParaRPr lang="tr-TR" sz="1600" dirty="0"/>
                    </a:p>
                  </a:txBody>
                  <a:tcPr/>
                </a:tc>
                <a:tc>
                  <a:txBody>
                    <a:bodyPr/>
                    <a:lstStyle/>
                    <a:p>
                      <a:pPr algn="ctr"/>
                      <a:r>
                        <a:rPr lang="tr-TR" sz="1600" dirty="0" smtClean="0"/>
                        <a:t>administrator</a:t>
                      </a:r>
                      <a:endParaRPr lang="tr-TR" sz="1600" dirty="0"/>
                    </a:p>
                  </a:txBody>
                  <a:tcPr/>
                </a:tc>
                <a:tc>
                  <a:txBody>
                    <a:bodyPr/>
                    <a:lstStyle/>
                    <a:p>
                      <a:pPr algn="ctr"/>
                      <a:r>
                        <a:rPr lang="tr-TR" sz="1600" dirty="0" smtClean="0"/>
                        <a:t>Pass1234</a:t>
                      </a:r>
                      <a:endParaRPr lang="tr-TR" sz="1600" dirty="0"/>
                    </a:p>
                  </a:txBody>
                  <a:tcPr/>
                </a:tc>
                <a:extLst>
                  <a:ext uri="{0D108BD9-81ED-4DB2-BD59-A6C34878D82A}">
                    <a16:rowId xmlns:a16="http://schemas.microsoft.com/office/drawing/2014/main" val="3550965892"/>
                  </a:ext>
                </a:extLst>
              </a:tr>
              <a:tr h="370840">
                <a:tc>
                  <a:txBody>
                    <a:bodyPr/>
                    <a:lstStyle/>
                    <a:p>
                      <a:pPr algn="ctr"/>
                      <a:r>
                        <a:rPr lang="tr-TR" sz="1600" dirty="0" smtClean="0"/>
                        <a:t>192.168.0.85:32000</a:t>
                      </a:r>
                      <a:endParaRPr lang="tr-TR" sz="1600" dirty="0"/>
                    </a:p>
                  </a:txBody>
                  <a:tcPr/>
                </a:tc>
                <a:tc>
                  <a:txBody>
                    <a:bodyPr/>
                    <a:lstStyle/>
                    <a:p>
                      <a:pPr algn="ctr"/>
                      <a:r>
                        <a:rPr lang="tr-TR" sz="1600" dirty="0" smtClean="0"/>
                        <a:t>administrator</a:t>
                      </a:r>
                      <a:endParaRPr lang="tr-TR" sz="1600" dirty="0"/>
                    </a:p>
                  </a:txBody>
                  <a:tcPr/>
                </a:tc>
                <a:tc>
                  <a:txBody>
                    <a:bodyPr/>
                    <a:lstStyle/>
                    <a:p>
                      <a:pPr algn="ctr"/>
                      <a:r>
                        <a:rPr lang="tr-TR" sz="1600" dirty="0" smtClean="0"/>
                        <a:t>Pass1234</a:t>
                      </a:r>
                      <a:endParaRPr lang="tr-TR" sz="1600" dirty="0"/>
                    </a:p>
                  </a:txBody>
                  <a:tcPr/>
                </a:tc>
                <a:extLst>
                  <a:ext uri="{0D108BD9-81ED-4DB2-BD59-A6C34878D82A}">
                    <a16:rowId xmlns:a16="http://schemas.microsoft.com/office/drawing/2014/main" val="2897033466"/>
                  </a:ext>
                </a:extLst>
              </a:tr>
              <a:tr h="370840">
                <a:tc>
                  <a:txBody>
                    <a:bodyPr/>
                    <a:lstStyle/>
                    <a:p>
                      <a:pPr algn="ctr"/>
                      <a:r>
                        <a:rPr lang="tr-TR" sz="1600" dirty="0" smtClean="0"/>
                        <a:t>192.168.0.86:32000</a:t>
                      </a:r>
                      <a:endParaRPr lang="tr-TR" sz="1600" dirty="0"/>
                    </a:p>
                  </a:txBody>
                  <a:tcPr/>
                </a:tc>
                <a:tc>
                  <a:txBody>
                    <a:bodyPr/>
                    <a:lstStyle/>
                    <a:p>
                      <a:pPr algn="ctr"/>
                      <a:r>
                        <a:rPr lang="tr-TR" sz="1600" dirty="0" smtClean="0"/>
                        <a:t>administrator</a:t>
                      </a:r>
                      <a:endParaRPr lang="tr-TR" sz="1600" dirty="0"/>
                    </a:p>
                  </a:txBody>
                  <a:tcPr/>
                </a:tc>
                <a:tc>
                  <a:txBody>
                    <a:bodyPr/>
                    <a:lstStyle/>
                    <a:p>
                      <a:pPr algn="ctr"/>
                      <a:r>
                        <a:rPr lang="tr-TR" sz="1600" dirty="0" smtClean="0"/>
                        <a:t>Pass1234</a:t>
                      </a:r>
                      <a:endParaRPr lang="tr-TR" sz="1600" dirty="0"/>
                    </a:p>
                  </a:txBody>
                  <a:tcPr/>
                </a:tc>
                <a:extLst>
                  <a:ext uri="{0D108BD9-81ED-4DB2-BD59-A6C34878D82A}">
                    <a16:rowId xmlns:a16="http://schemas.microsoft.com/office/drawing/2014/main" val="1147136967"/>
                  </a:ext>
                </a:extLst>
              </a:tr>
            </a:tbl>
          </a:graphicData>
        </a:graphic>
      </p:graphicFrame>
    </p:spTree>
    <p:extLst>
      <p:ext uri="{BB962C8B-B14F-4D97-AF65-F5344CB8AC3E}">
        <p14:creationId xmlns:p14="http://schemas.microsoft.com/office/powerpoint/2010/main" val="3743454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683568" y="2905511"/>
            <a:ext cx="184731" cy="464871"/>
          </a:xfrm>
          <a:prstGeom prst="rect">
            <a:avLst/>
          </a:prstGeom>
        </p:spPr>
        <p:txBody>
          <a:bodyPr wrap="none">
            <a:spAutoFit/>
          </a:bodyPr>
          <a:lstStyle/>
          <a:p>
            <a:pPr>
              <a:lnSpc>
                <a:spcPct val="150000"/>
              </a:lnSpc>
            </a:pPr>
            <a:endParaRPr lang="tr-TR" dirty="0" smtClean="0"/>
          </a:p>
        </p:txBody>
      </p:sp>
      <p:sp>
        <p:nvSpPr>
          <p:cNvPr id="24" name="Rectangle 23"/>
          <p:cNvSpPr/>
          <p:nvPr/>
        </p:nvSpPr>
        <p:spPr>
          <a:xfrm>
            <a:off x="483330" y="52550"/>
            <a:ext cx="7487651" cy="584775"/>
          </a:xfrm>
          <a:prstGeom prst="rect">
            <a:avLst/>
          </a:prstGeom>
        </p:spPr>
        <p:txBody>
          <a:bodyPr wrap="square">
            <a:spAutoFit/>
          </a:bodyPr>
          <a:lstStyle/>
          <a:p>
            <a:r>
              <a:rPr lang="tr-TR" sz="3200" b="1" dirty="0" smtClean="0">
                <a:solidFill>
                  <a:schemeClr val="tx2"/>
                </a:solidFill>
              </a:rPr>
              <a:t>Uzak Masaüstü Bağlantısı</a:t>
            </a:r>
            <a:endParaRPr lang="en-US" sz="3200" b="1" dirty="0">
              <a:solidFill>
                <a:schemeClr val="tx2"/>
              </a:solidFill>
            </a:endParaRPr>
          </a:p>
        </p:txBody>
      </p:sp>
      <p:sp>
        <p:nvSpPr>
          <p:cNvPr id="25" name="Rounded Rectangle 24"/>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616820" y="1127974"/>
            <a:ext cx="8136904" cy="1754326"/>
          </a:xfrm>
          <a:prstGeom prst="rect">
            <a:avLst/>
          </a:prstGeom>
        </p:spPr>
        <p:txBody>
          <a:bodyPr wrap="square">
            <a:spAutoFit/>
          </a:bodyPr>
          <a:lstStyle/>
          <a:p>
            <a:r>
              <a:rPr lang="tr-TR" dirty="0" smtClean="0"/>
              <a:t>Uzak Masaüstü Bağlantısı programında Bilgisayar bölümüne bağlanmak istenilen IP adresi ve varsa port bilgisi yazıldıktan sonra «Bağlan» butonuna basılarak Kimlik Bilgileri penceresi açılır. Buraya, bağlanmak istenilen bilgisayarın kullanıcı adı ve şifresi girildikten sonra «Tamam» butonuna basılarak bağlantı sağlanır.</a:t>
            </a:r>
          </a:p>
          <a:p>
            <a:pPr marL="285750" indent="-285750">
              <a:buFont typeface="Arial" panose="020B0604020202020204" pitchFamily="34" charset="0"/>
              <a:buChar char="•"/>
            </a:pPr>
            <a:endParaRPr lang="tr-TR" dirty="0" smtClean="0"/>
          </a:p>
          <a:p>
            <a:endParaRPr lang="tr-TR" dirty="0" smtClean="0"/>
          </a:p>
        </p:txBody>
      </p:sp>
      <p:sp>
        <p:nvSpPr>
          <p:cNvPr id="3" name="Slide Number Placeholder 2"/>
          <p:cNvSpPr>
            <a:spLocks noGrp="1"/>
          </p:cNvSpPr>
          <p:nvPr>
            <p:ph type="sldNum" sz="quarter" idx="12"/>
          </p:nvPr>
        </p:nvSpPr>
        <p:spPr/>
        <p:txBody>
          <a:bodyPr/>
          <a:lstStyle/>
          <a:p>
            <a:fld id="{221F8894-E99A-C24B-9F27-2643E2117A13}" type="slidenum">
              <a:rPr lang="en-US" smtClean="0"/>
              <a:t>7</a:t>
            </a:fld>
            <a:endParaRPr lang="en-US"/>
          </a:p>
        </p:txBody>
      </p:sp>
      <p:sp>
        <p:nvSpPr>
          <p:cNvPr id="12" name="Rectangle 11"/>
          <p:cNvSpPr/>
          <p:nvPr/>
        </p:nvSpPr>
        <p:spPr>
          <a:xfrm>
            <a:off x="8274798" y="215016"/>
            <a:ext cx="617681" cy="2598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Rectangle 12"/>
          <p:cNvSpPr/>
          <p:nvPr/>
        </p:nvSpPr>
        <p:spPr>
          <a:xfrm>
            <a:off x="7588425" y="209317"/>
            <a:ext cx="617681" cy="259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pic>
        <p:nvPicPr>
          <p:cNvPr id="2" name="Picture 1"/>
          <p:cNvPicPr>
            <a:picLocks noChangeAspect="1"/>
          </p:cNvPicPr>
          <p:nvPr/>
        </p:nvPicPr>
        <p:blipFill>
          <a:blip r:embed="rId2"/>
          <a:stretch>
            <a:fillRect/>
          </a:stretch>
        </p:blipFill>
        <p:spPr>
          <a:xfrm>
            <a:off x="683568" y="2506598"/>
            <a:ext cx="3343363" cy="2058721"/>
          </a:xfrm>
          <a:prstGeom prst="rect">
            <a:avLst/>
          </a:prstGeom>
        </p:spPr>
      </p:pic>
      <p:sp>
        <p:nvSpPr>
          <p:cNvPr id="16" name="Oval 15"/>
          <p:cNvSpPr/>
          <p:nvPr/>
        </p:nvSpPr>
        <p:spPr>
          <a:xfrm>
            <a:off x="2584938" y="4236967"/>
            <a:ext cx="785207" cy="328353"/>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pic>
        <p:nvPicPr>
          <p:cNvPr id="7" name="Picture 6"/>
          <p:cNvPicPr>
            <a:picLocks noChangeAspect="1"/>
          </p:cNvPicPr>
          <p:nvPr/>
        </p:nvPicPr>
        <p:blipFill>
          <a:blip r:embed="rId3"/>
          <a:stretch>
            <a:fillRect/>
          </a:stretch>
        </p:blipFill>
        <p:spPr>
          <a:xfrm>
            <a:off x="4686301" y="2506598"/>
            <a:ext cx="4067424" cy="2058721"/>
          </a:xfrm>
          <a:prstGeom prst="rect">
            <a:avLst/>
          </a:prstGeom>
        </p:spPr>
      </p:pic>
    </p:spTree>
    <p:extLst>
      <p:ext uri="{BB962C8B-B14F-4D97-AF65-F5344CB8AC3E}">
        <p14:creationId xmlns:p14="http://schemas.microsoft.com/office/powerpoint/2010/main" val="2764818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817058" y="2574819"/>
            <a:ext cx="184731" cy="464871"/>
          </a:xfrm>
          <a:prstGeom prst="rect">
            <a:avLst/>
          </a:prstGeom>
        </p:spPr>
        <p:txBody>
          <a:bodyPr wrap="none">
            <a:spAutoFit/>
          </a:bodyPr>
          <a:lstStyle/>
          <a:p>
            <a:pPr>
              <a:lnSpc>
                <a:spcPct val="150000"/>
              </a:lnSpc>
            </a:pPr>
            <a:endParaRPr lang="tr-TR" dirty="0" smtClean="0"/>
          </a:p>
        </p:txBody>
      </p:sp>
      <p:sp>
        <p:nvSpPr>
          <p:cNvPr id="24" name="Rectangle 23"/>
          <p:cNvSpPr/>
          <p:nvPr/>
        </p:nvSpPr>
        <p:spPr>
          <a:xfrm>
            <a:off x="483330" y="52550"/>
            <a:ext cx="7487651" cy="584775"/>
          </a:xfrm>
          <a:prstGeom prst="rect">
            <a:avLst/>
          </a:prstGeom>
        </p:spPr>
        <p:txBody>
          <a:bodyPr wrap="square">
            <a:spAutoFit/>
          </a:bodyPr>
          <a:lstStyle/>
          <a:p>
            <a:r>
              <a:rPr lang="tr-TR" sz="3200" b="1" dirty="0" smtClean="0">
                <a:solidFill>
                  <a:schemeClr val="tx2"/>
                </a:solidFill>
              </a:rPr>
              <a:t>VPN Bağlantısı</a:t>
            </a:r>
            <a:endParaRPr lang="en-US" sz="3200" b="1" dirty="0">
              <a:solidFill>
                <a:schemeClr val="tx2"/>
              </a:solidFill>
            </a:endParaRPr>
          </a:p>
        </p:txBody>
      </p:sp>
      <p:sp>
        <p:nvSpPr>
          <p:cNvPr id="25" name="Rounded Rectangle 24"/>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616820" y="1127974"/>
            <a:ext cx="8136904" cy="1477328"/>
          </a:xfrm>
          <a:prstGeom prst="rect">
            <a:avLst/>
          </a:prstGeom>
        </p:spPr>
        <p:txBody>
          <a:bodyPr wrap="square">
            <a:spAutoFit/>
          </a:bodyPr>
          <a:lstStyle/>
          <a:p>
            <a:r>
              <a:rPr lang="tr-TR" dirty="0" smtClean="0"/>
              <a:t>VPN bilgilerinin bulunduğu bilgisayara bağlantı yapıldıktan sonra bu bilgisayarda araç çubuğunda bulunan bağlantı butonuna basılarak sunucusuna bağlanılmak istenen müşteri seçilir ve «Connect» butonuna basılır. Açılan pencerede tekrar «Connect» butonuna basılır.</a:t>
            </a:r>
          </a:p>
          <a:p>
            <a:endParaRPr lang="tr-TR" dirty="0" smtClean="0"/>
          </a:p>
        </p:txBody>
      </p:sp>
      <p:sp>
        <p:nvSpPr>
          <p:cNvPr id="3" name="Slide Number Placeholder 2"/>
          <p:cNvSpPr>
            <a:spLocks noGrp="1"/>
          </p:cNvSpPr>
          <p:nvPr>
            <p:ph type="sldNum" sz="quarter" idx="12"/>
          </p:nvPr>
        </p:nvSpPr>
        <p:spPr/>
        <p:txBody>
          <a:bodyPr/>
          <a:lstStyle/>
          <a:p>
            <a:fld id="{221F8894-E99A-C24B-9F27-2643E2117A13}" type="slidenum">
              <a:rPr lang="en-US" smtClean="0"/>
              <a:t>8</a:t>
            </a:fld>
            <a:endParaRPr lang="en-US"/>
          </a:p>
        </p:txBody>
      </p:sp>
      <p:sp>
        <p:nvSpPr>
          <p:cNvPr id="12" name="Rectangle 11"/>
          <p:cNvSpPr/>
          <p:nvPr/>
        </p:nvSpPr>
        <p:spPr>
          <a:xfrm>
            <a:off x="8274798" y="215016"/>
            <a:ext cx="617681" cy="2598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Rectangle 12"/>
          <p:cNvSpPr/>
          <p:nvPr/>
        </p:nvSpPr>
        <p:spPr>
          <a:xfrm>
            <a:off x="7588425" y="209317"/>
            <a:ext cx="617681" cy="259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pic>
        <p:nvPicPr>
          <p:cNvPr id="6" name="Picture 5"/>
          <p:cNvPicPr>
            <a:picLocks noChangeAspect="1"/>
          </p:cNvPicPr>
          <p:nvPr/>
        </p:nvPicPr>
        <p:blipFill>
          <a:blip r:embed="rId2"/>
          <a:stretch>
            <a:fillRect/>
          </a:stretch>
        </p:blipFill>
        <p:spPr>
          <a:xfrm>
            <a:off x="616820" y="2334650"/>
            <a:ext cx="2101608" cy="3073779"/>
          </a:xfrm>
          <a:prstGeom prst="rect">
            <a:avLst/>
          </a:prstGeom>
        </p:spPr>
      </p:pic>
      <p:sp>
        <p:nvSpPr>
          <p:cNvPr id="17" name="Oval 16"/>
          <p:cNvSpPr/>
          <p:nvPr/>
        </p:nvSpPr>
        <p:spPr>
          <a:xfrm>
            <a:off x="1945086" y="5145446"/>
            <a:ext cx="232030" cy="221468"/>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8" name="Oval 17"/>
          <p:cNvSpPr/>
          <p:nvPr/>
        </p:nvSpPr>
        <p:spPr>
          <a:xfrm>
            <a:off x="1945086" y="2700181"/>
            <a:ext cx="597496" cy="221468"/>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pic>
        <p:nvPicPr>
          <p:cNvPr id="8" name="Picture 7"/>
          <p:cNvPicPr>
            <a:picLocks noChangeAspect="1"/>
          </p:cNvPicPr>
          <p:nvPr/>
        </p:nvPicPr>
        <p:blipFill>
          <a:blip r:embed="rId3"/>
          <a:stretch>
            <a:fillRect/>
          </a:stretch>
        </p:blipFill>
        <p:spPr>
          <a:xfrm>
            <a:off x="5348124" y="2328303"/>
            <a:ext cx="2926674" cy="3350830"/>
          </a:xfrm>
          <a:prstGeom prst="rect">
            <a:avLst/>
          </a:prstGeom>
        </p:spPr>
      </p:pic>
      <p:sp>
        <p:nvSpPr>
          <p:cNvPr id="20" name="Oval 19"/>
          <p:cNvSpPr/>
          <p:nvPr/>
        </p:nvSpPr>
        <p:spPr>
          <a:xfrm>
            <a:off x="5463391" y="5366914"/>
            <a:ext cx="597496" cy="221468"/>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38497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Rectangle 23"/>
          <p:cNvSpPr/>
          <p:nvPr/>
        </p:nvSpPr>
        <p:spPr>
          <a:xfrm>
            <a:off x="483330" y="52550"/>
            <a:ext cx="7487651" cy="584775"/>
          </a:xfrm>
          <a:prstGeom prst="rect">
            <a:avLst/>
          </a:prstGeom>
        </p:spPr>
        <p:txBody>
          <a:bodyPr wrap="square">
            <a:spAutoFit/>
          </a:bodyPr>
          <a:lstStyle/>
          <a:p>
            <a:r>
              <a:rPr lang="tr-TR" sz="3200" b="1" dirty="0" smtClean="0">
                <a:solidFill>
                  <a:schemeClr val="tx2"/>
                </a:solidFill>
              </a:rPr>
              <a:t>VPN Üzerinden Uzak Masaüstü Bağlantısı</a:t>
            </a:r>
            <a:endParaRPr lang="en-US" sz="3200" b="1" dirty="0">
              <a:solidFill>
                <a:schemeClr val="tx2"/>
              </a:solidFill>
            </a:endParaRPr>
          </a:p>
        </p:txBody>
      </p:sp>
      <p:sp>
        <p:nvSpPr>
          <p:cNvPr id="25" name="Rounded Rectangle 24"/>
          <p:cNvSpPr/>
          <p:nvPr/>
        </p:nvSpPr>
        <p:spPr>
          <a:xfrm>
            <a:off x="179512" y="643270"/>
            <a:ext cx="871296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616820" y="1127974"/>
            <a:ext cx="8136904" cy="3416320"/>
          </a:xfrm>
          <a:prstGeom prst="rect">
            <a:avLst/>
          </a:prstGeom>
        </p:spPr>
        <p:txBody>
          <a:bodyPr wrap="square">
            <a:spAutoFit/>
          </a:bodyPr>
          <a:lstStyle/>
          <a:p>
            <a:r>
              <a:rPr lang="tr-TR" dirty="0" smtClean="0"/>
              <a:t>Müşteri ile VPN bağlantısı kurulduktan sonra VOSG sanal makineleri müşteri lokasyonundaki bir bilgisayar gibi davranmaya başlar. Bu cihazın üzerinden müşterinin tüm sistemlerine erişilebilir.</a:t>
            </a:r>
          </a:p>
          <a:p>
            <a:endParaRPr lang="tr-TR" dirty="0"/>
          </a:p>
          <a:p>
            <a:r>
              <a:rPr lang="tr-TR" dirty="0" smtClean="0"/>
              <a:t>VPN için bağlanılan VOSG1-VOSG6 bilgisayarlarında Uzak Masaüstü Bilgisayarı programı kullanılarak müşteride bulunan herhangi bir sunucuya bağlanmak için Uzak Masaüstü Bağlantısı yapılmalıdır. Bilgiler 12.slaytta mevcuttur.</a:t>
            </a:r>
          </a:p>
          <a:p>
            <a:endParaRPr lang="tr-TR" dirty="0"/>
          </a:p>
          <a:p>
            <a:r>
              <a:rPr lang="tr-TR" dirty="0" smtClean="0"/>
              <a:t>Her müşterinin kendi network kurulumuna göre kullanılan sunucular ve IP adreslemesi birbirlerinden farklıdır. RDWiki’deki dökümanlardan bu bilgiler elde edilebilir.</a:t>
            </a:r>
          </a:p>
          <a:p>
            <a:endParaRPr lang="tr-TR" dirty="0" smtClean="0"/>
          </a:p>
        </p:txBody>
      </p:sp>
      <p:sp>
        <p:nvSpPr>
          <p:cNvPr id="3" name="Slide Number Placeholder 2"/>
          <p:cNvSpPr>
            <a:spLocks noGrp="1"/>
          </p:cNvSpPr>
          <p:nvPr>
            <p:ph type="sldNum" sz="quarter" idx="12"/>
          </p:nvPr>
        </p:nvSpPr>
        <p:spPr/>
        <p:txBody>
          <a:bodyPr/>
          <a:lstStyle/>
          <a:p>
            <a:fld id="{221F8894-E99A-C24B-9F27-2643E2117A13}" type="slidenum">
              <a:rPr lang="en-US" smtClean="0"/>
              <a:t>9</a:t>
            </a:fld>
            <a:endParaRPr lang="en-US"/>
          </a:p>
        </p:txBody>
      </p:sp>
      <p:sp>
        <p:nvSpPr>
          <p:cNvPr id="12" name="Rectangle 11"/>
          <p:cNvSpPr/>
          <p:nvPr/>
        </p:nvSpPr>
        <p:spPr>
          <a:xfrm>
            <a:off x="8274798" y="215016"/>
            <a:ext cx="617681" cy="25984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Rectangle 12"/>
          <p:cNvSpPr/>
          <p:nvPr/>
        </p:nvSpPr>
        <p:spPr>
          <a:xfrm>
            <a:off x="7588425" y="209317"/>
            <a:ext cx="617681" cy="259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Footer Placeholder 3"/>
          <p:cNvSpPr>
            <a:spLocks noGrp="1"/>
          </p:cNvSpPr>
          <p:nvPr>
            <p:ph type="ftr" sz="quarter" idx="11"/>
          </p:nvPr>
        </p:nvSpPr>
        <p:spPr/>
        <p:txBody>
          <a:bodyPr/>
          <a:lstStyle/>
          <a:p>
            <a:r>
              <a:rPr lang="en-US" dirty="0" smtClean="0"/>
              <a:t>A0.</a:t>
            </a:r>
            <a:r>
              <a:rPr lang="tr-TR" dirty="0" smtClean="0"/>
              <a:t>1</a:t>
            </a:r>
            <a:endParaRPr lang="en-US" dirty="0"/>
          </a:p>
        </p:txBody>
      </p:sp>
    </p:spTree>
    <p:extLst>
      <p:ext uri="{BB962C8B-B14F-4D97-AF65-F5344CB8AC3E}">
        <p14:creationId xmlns:p14="http://schemas.microsoft.com/office/powerpoint/2010/main" val="4083855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3472</TotalTime>
  <Words>687</Words>
  <Application>Microsoft Office PowerPoint</Application>
  <PresentationFormat>On-screen Show (4:3)</PresentationFormat>
  <Paragraphs>152</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Microsoft Sans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GSSS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Celil Kaya</dc:creator>
  <cp:lastModifiedBy>Kemal Can Aytekin</cp:lastModifiedBy>
  <cp:revision>196</cp:revision>
  <dcterms:created xsi:type="dcterms:W3CDTF">2014-03-25T15:17:34Z</dcterms:created>
  <dcterms:modified xsi:type="dcterms:W3CDTF">2019-04-02T19:50:53Z</dcterms:modified>
</cp:coreProperties>
</file>